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9" r:id="rId3"/>
    <p:sldId id="290" r:id="rId4"/>
    <p:sldId id="291" r:id="rId5"/>
    <p:sldId id="292" r:id="rId6"/>
    <p:sldId id="293" r:id="rId7"/>
    <p:sldId id="29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66"/>
    <a:srgbClr val="99FF99"/>
    <a:srgbClr val="FF0000"/>
    <a:srgbClr val="FFFFFF"/>
    <a:srgbClr val="FFCCFF"/>
    <a:srgbClr val="FFFF00"/>
    <a:srgbClr val="0000FF"/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29" autoAdjust="0"/>
    <p:restoredTop sz="94664" autoAdjust="0"/>
  </p:normalViewPr>
  <p:slideViewPr>
    <p:cSldViewPr>
      <p:cViewPr>
        <p:scale>
          <a:sx n="77" d="100"/>
          <a:sy n="77" d="100"/>
        </p:scale>
        <p:origin x="-2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19076-09CA-4E0F-B792-C5E1A3A6F9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352B4-14A0-41DE-BA16-061D3E4844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8F7205-0388-4095-9A6A-E5484FC93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29C355-9494-4682-9202-7CEB9B0394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21D45B-433F-4325-A166-A46C51DD18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18F4FA-270E-4059-AED5-2CDEB35E5C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FCEA6-FF9C-4F64-B531-2815CBBDF0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32CE8F-1338-4AC9-8156-BB607E3B18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192014-B941-41C7-B660-AA5E0415EB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85C6E-220D-4197-AC46-02988929E1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AA4ADD-2D9B-4049-90A6-0E6C6F1876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328D80-C622-4A5C-91F2-4CC31C4DA8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2843213" y="547688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TOÁN</a:t>
            </a:r>
          </a:p>
        </p:txBody>
      </p:sp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1476375" y="1004888"/>
            <a:ext cx="71993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0000CC"/>
                </a:solidFill>
              </a:rPr>
              <a:t>CHIA SỐ CÓ BA CHỮ SỐ CHO SỐ CÓ MỘT CHỮ SỐ</a:t>
            </a:r>
          </a:p>
        </p:txBody>
      </p:sp>
      <p:sp>
        <p:nvSpPr>
          <p:cNvPr id="155657" name="Text Box 9"/>
          <p:cNvSpPr txBox="1">
            <a:spLocks noChangeArrowheads="1"/>
          </p:cNvSpPr>
          <p:nvPr/>
        </p:nvSpPr>
        <p:spPr bwMode="auto">
          <a:xfrm>
            <a:off x="971550" y="1557338"/>
            <a:ext cx="4679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Ví dụ:</a:t>
            </a:r>
          </a:p>
        </p:txBody>
      </p:sp>
      <p:sp>
        <p:nvSpPr>
          <p:cNvPr id="155658" name="Text Box 10"/>
          <p:cNvSpPr txBox="1">
            <a:spLocks noChangeArrowheads="1"/>
          </p:cNvSpPr>
          <p:nvPr/>
        </p:nvSpPr>
        <p:spPr bwMode="auto">
          <a:xfrm>
            <a:off x="3565525" y="2708275"/>
            <a:ext cx="5508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2400" b="1" i="1">
                <a:solidFill>
                  <a:srgbClr val="0000FF"/>
                </a:solidFill>
              </a:rPr>
              <a:t>  6 chia 3 </a:t>
            </a:r>
            <a:r>
              <a:rPr lang="vi-VN" sz="2400" b="1" i="1">
                <a:solidFill>
                  <a:srgbClr val="0000FF"/>
                </a:solidFill>
              </a:rPr>
              <a:t>đư</a:t>
            </a:r>
            <a:r>
              <a:rPr lang="en-GB" sz="2400" b="1" i="1">
                <a:solidFill>
                  <a:srgbClr val="0000FF"/>
                </a:solidFill>
              </a:rPr>
              <a:t>ợc 2, viết 2.</a:t>
            </a:r>
          </a:p>
          <a:p>
            <a:r>
              <a:rPr lang="en-US" sz="2400" b="1" i="1">
                <a:solidFill>
                  <a:srgbClr val="0000FF"/>
                </a:solidFill>
              </a:rPr>
              <a:t>   2 nhân 3 bằng 6; 6 trừ 6 bằng 0.</a:t>
            </a:r>
          </a:p>
        </p:txBody>
      </p:sp>
      <p:sp>
        <p:nvSpPr>
          <p:cNvPr id="155691" name="Line 43"/>
          <p:cNvSpPr>
            <a:spLocks noChangeShapeType="1"/>
          </p:cNvSpPr>
          <p:nvPr/>
        </p:nvSpPr>
        <p:spPr bwMode="auto">
          <a:xfrm>
            <a:off x="1835150" y="2925763"/>
            <a:ext cx="0" cy="839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692" name="Line 44"/>
          <p:cNvSpPr>
            <a:spLocks noChangeShapeType="1"/>
          </p:cNvSpPr>
          <p:nvPr/>
        </p:nvSpPr>
        <p:spPr bwMode="auto">
          <a:xfrm flipV="1">
            <a:off x="1835150" y="3286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695" name="Text Box 47"/>
          <p:cNvSpPr txBox="1">
            <a:spLocks noChangeArrowheads="1"/>
          </p:cNvSpPr>
          <p:nvPr/>
        </p:nvSpPr>
        <p:spPr bwMode="auto">
          <a:xfrm>
            <a:off x="1044575" y="3228975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155696" name="Line 48"/>
          <p:cNvSpPr>
            <a:spLocks noChangeShapeType="1"/>
          </p:cNvSpPr>
          <p:nvPr/>
        </p:nvSpPr>
        <p:spPr bwMode="auto">
          <a:xfrm flipV="1">
            <a:off x="1116013" y="37179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697" name="Text Box 49"/>
          <p:cNvSpPr txBox="1">
            <a:spLocks noChangeArrowheads="1"/>
          </p:cNvSpPr>
          <p:nvPr/>
        </p:nvSpPr>
        <p:spPr bwMode="auto">
          <a:xfrm>
            <a:off x="1044575" y="36449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155698" name="Text Box 50"/>
          <p:cNvSpPr txBox="1">
            <a:spLocks noChangeArrowheads="1"/>
          </p:cNvSpPr>
          <p:nvPr/>
        </p:nvSpPr>
        <p:spPr bwMode="auto">
          <a:xfrm>
            <a:off x="1260475" y="4005263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155699" name="Line 51"/>
          <p:cNvSpPr>
            <a:spLocks noChangeShapeType="1"/>
          </p:cNvSpPr>
          <p:nvPr/>
        </p:nvSpPr>
        <p:spPr bwMode="auto">
          <a:xfrm flipV="1">
            <a:off x="1258888" y="45085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700" name="Text Box 52"/>
          <p:cNvSpPr txBox="1">
            <a:spLocks noChangeArrowheads="1"/>
          </p:cNvSpPr>
          <p:nvPr/>
        </p:nvSpPr>
        <p:spPr bwMode="auto">
          <a:xfrm>
            <a:off x="1260475" y="4437063"/>
            <a:ext cx="75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155701" name="Text Box 53"/>
          <p:cNvSpPr txBox="1">
            <a:spLocks noChangeArrowheads="1"/>
          </p:cNvSpPr>
          <p:nvPr/>
        </p:nvSpPr>
        <p:spPr bwMode="auto">
          <a:xfrm>
            <a:off x="1260475" y="4870450"/>
            <a:ext cx="75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18</a:t>
            </a:r>
          </a:p>
        </p:txBody>
      </p:sp>
      <p:sp>
        <p:nvSpPr>
          <p:cNvPr id="155702" name="Line 54"/>
          <p:cNvSpPr>
            <a:spLocks noChangeShapeType="1"/>
          </p:cNvSpPr>
          <p:nvPr/>
        </p:nvSpPr>
        <p:spPr bwMode="auto">
          <a:xfrm flipV="1">
            <a:off x="1258888" y="537368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703" name="Text Box 55"/>
          <p:cNvSpPr txBox="1">
            <a:spLocks noChangeArrowheads="1"/>
          </p:cNvSpPr>
          <p:nvPr/>
        </p:nvSpPr>
        <p:spPr bwMode="auto">
          <a:xfrm>
            <a:off x="1401763" y="5302250"/>
            <a:ext cx="75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155705" name="Text Box 57"/>
          <p:cNvSpPr txBox="1">
            <a:spLocks noChangeArrowheads="1"/>
          </p:cNvSpPr>
          <p:nvPr/>
        </p:nvSpPr>
        <p:spPr bwMode="auto">
          <a:xfrm>
            <a:off x="539750" y="2133600"/>
            <a:ext cx="4679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a)   648 : 3 = ?</a:t>
            </a:r>
          </a:p>
        </p:txBody>
      </p:sp>
      <p:sp>
        <p:nvSpPr>
          <p:cNvPr id="155723" name="Text Box 75"/>
          <p:cNvSpPr txBox="1">
            <a:spLocks noChangeArrowheads="1"/>
          </p:cNvSpPr>
          <p:nvPr/>
        </p:nvSpPr>
        <p:spPr bwMode="auto">
          <a:xfrm>
            <a:off x="3565525" y="3614738"/>
            <a:ext cx="53292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 i="1">
                <a:solidFill>
                  <a:srgbClr val="0000FF"/>
                </a:solidFill>
              </a:rPr>
              <a:t>  Hạ 4; 4 chia 3 </a:t>
            </a:r>
            <a:r>
              <a:rPr lang="vi-VN" sz="2400" b="1" i="1">
                <a:solidFill>
                  <a:srgbClr val="0000FF"/>
                </a:solidFill>
              </a:rPr>
              <a:t>đư</a:t>
            </a:r>
            <a:r>
              <a:rPr lang="en-US" sz="2400" b="1" i="1">
                <a:solidFill>
                  <a:srgbClr val="0000FF"/>
                </a:solidFill>
              </a:rPr>
              <a:t>ợc 1, viết 1.</a:t>
            </a:r>
          </a:p>
          <a:p>
            <a:r>
              <a:rPr lang="en-US" sz="2400" b="1" i="1">
                <a:solidFill>
                  <a:srgbClr val="0000FF"/>
                </a:solidFill>
              </a:rPr>
              <a:t>   1 nhân 3 bằng 3; 4 trừ 3 bằng 1.</a:t>
            </a:r>
          </a:p>
        </p:txBody>
      </p:sp>
      <p:sp>
        <p:nvSpPr>
          <p:cNvPr id="155724" name="Text Box 76"/>
          <p:cNvSpPr txBox="1">
            <a:spLocks noChangeArrowheads="1"/>
          </p:cNvSpPr>
          <p:nvPr/>
        </p:nvSpPr>
        <p:spPr bwMode="auto">
          <a:xfrm>
            <a:off x="3563938" y="4508500"/>
            <a:ext cx="54022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 i="1">
                <a:solidFill>
                  <a:srgbClr val="0000FF"/>
                </a:solidFill>
              </a:rPr>
              <a:t>  Hạ 8, </a:t>
            </a:r>
            <a:r>
              <a:rPr lang="vi-VN" sz="2400" b="1" i="1">
                <a:solidFill>
                  <a:srgbClr val="0000FF"/>
                </a:solidFill>
              </a:rPr>
              <a:t>đư</a:t>
            </a:r>
            <a:r>
              <a:rPr lang="en-US" sz="2400" b="1" i="1">
                <a:solidFill>
                  <a:srgbClr val="0000FF"/>
                </a:solidFill>
              </a:rPr>
              <a:t>ợc 18; 18 chia 3 </a:t>
            </a:r>
            <a:r>
              <a:rPr lang="vi-VN" sz="2400" b="1" i="1">
                <a:solidFill>
                  <a:srgbClr val="0000FF"/>
                </a:solidFill>
              </a:rPr>
              <a:t>đư</a:t>
            </a:r>
            <a:r>
              <a:rPr lang="en-US" sz="2400" b="1" i="1">
                <a:solidFill>
                  <a:srgbClr val="0000FF"/>
                </a:solidFill>
              </a:rPr>
              <a:t>ợc 6, viết 6.</a:t>
            </a:r>
          </a:p>
          <a:p>
            <a:r>
              <a:rPr lang="en-US" sz="2400" b="1" i="1">
                <a:solidFill>
                  <a:srgbClr val="0000FF"/>
                </a:solidFill>
              </a:rPr>
              <a:t>  6 nhân 3 bằng 18; 18 trừ 18 bằng 0.</a:t>
            </a:r>
          </a:p>
        </p:txBody>
      </p:sp>
      <p:sp>
        <p:nvSpPr>
          <p:cNvPr id="155742" name="Text Box 94"/>
          <p:cNvSpPr txBox="1">
            <a:spLocks noChangeArrowheads="1"/>
          </p:cNvSpPr>
          <p:nvPr/>
        </p:nvSpPr>
        <p:spPr bwMode="auto">
          <a:xfrm>
            <a:off x="1260475" y="2781300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155743" name="Text Box 95"/>
          <p:cNvSpPr txBox="1">
            <a:spLocks noChangeArrowheads="1"/>
          </p:cNvSpPr>
          <p:nvPr/>
        </p:nvSpPr>
        <p:spPr bwMode="auto">
          <a:xfrm>
            <a:off x="1476375" y="2781300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155744" name="Text Box 96"/>
          <p:cNvSpPr txBox="1">
            <a:spLocks noChangeArrowheads="1"/>
          </p:cNvSpPr>
          <p:nvPr/>
        </p:nvSpPr>
        <p:spPr bwMode="auto">
          <a:xfrm>
            <a:off x="1836738" y="3213100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155745" name="Text Box 97"/>
          <p:cNvSpPr txBox="1">
            <a:spLocks noChangeArrowheads="1"/>
          </p:cNvSpPr>
          <p:nvPr/>
        </p:nvSpPr>
        <p:spPr bwMode="auto">
          <a:xfrm>
            <a:off x="2255838" y="3213100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155746" name="Text Box 98"/>
          <p:cNvSpPr txBox="1">
            <a:spLocks noChangeArrowheads="1"/>
          </p:cNvSpPr>
          <p:nvPr/>
        </p:nvSpPr>
        <p:spPr bwMode="auto">
          <a:xfrm>
            <a:off x="2052638" y="3213100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155749" name="Text Box 101"/>
          <p:cNvSpPr txBox="1">
            <a:spLocks noChangeArrowheads="1"/>
          </p:cNvSpPr>
          <p:nvPr/>
        </p:nvSpPr>
        <p:spPr bwMode="auto">
          <a:xfrm>
            <a:off x="1044575" y="2781300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155750" name="Text Box 102"/>
          <p:cNvSpPr txBox="1">
            <a:spLocks noChangeArrowheads="1"/>
          </p:cNvSpPr>
          <p:nvPr/>
        </p:nvSpPr>
        <p:spPr bwMode="auto">
          <a:xfrm>
            <a:off x="1908175" y="278130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155761" name="Text Box 113"/>
          <p:cNvSpPr txBox="1">
            <a:spLocks noChangeArrowheads="1"/>
          </p:cNvSpPr>
          <p:nvPr/>
        </p:nvSpPr>
        <p:spPr bwMode="auto">
          <a:xfrm>
            <a:off x="1260475" y="27813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155768" name="Text Box 120"/>
          <p:cNvSpPr txBox="1">
            <a:spLocks noChangeArrowheads="1"/>
          </p:cNvSpPr>
          <p:nvPr/>
        </p:nvSpPr>
        <p:spPr bwMode="auto">
          <a:xfrm>
            <a:off x="1476375" y="2781300"/>
            <a:ext cx="75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155775" name="Text Box 127"/>
          <p:cNvSpPr txBox="1">
            <a:spLocks noChangeArrowheads="1"/>
          </p:cNvSpPr>
          <p:nvPr/>
        </p:nvSpPr>
        <p:spPr bwMode="auto">
          <a:xfrm>
            <a:off x="684213" y="5876925"/>
            <a:ext cx="4679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648 : 3 = 216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5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5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5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5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1557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1557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5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1557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500" fill="hold"/>
                                        <p:tgtEl>
                                          <p:spTgt spid="1557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5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5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5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mph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1557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1557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3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55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55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1557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1557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557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7 -0.00023 C 0.02812 -0.03307 0.05399 -0.06545 0.05277 -0.04579 C 0.05191 -0.02475 0.00659 0.09412 -0.00122 0.12442 " pathEditMode="relative" rAng="0" ptsTypes="aaA">
                                      <p:cBhvr>
                                        <p:cTn id="113" dur="1000" fill="hold"/>
                                        <p:tgtEl>
                                          <p:spTgt spid="1557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" y="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3" presetClass="emph" presetSubtype="2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1557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1557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1557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3" presetClass="emph" presetSubtype="2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6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3" presetClass="emph" presetSubtype="2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5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500" fill="hold"/>
                                        <p:tgtEl>
                                          <p:spTgt spid="155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155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3" presetClass="emph" presetSubtype="2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3" presetClass="emph" presetSubtype="2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6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55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5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5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mph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1557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2" presetID="3" presetClass="emph" presetSubtype="2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1557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5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556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8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1556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5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55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1557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500" fill="hold"/>
                                        <p:tgtEl>
                                          <p:spTgt spid="155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4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1557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24 0.0037 C 0.03212 -0.03423 0.05053 -0.07193 0.04757 -0.03307 C 0.0448 0.00693 0.00487 0.19472 -0.00225 0.24283 " pathEditMode="relative" rAng="0" ptsTypes="aaA">
                                      <p:cBhvr>
                                        <p:cTn id="188" dur="1000" fill="hold"/>
                                        <p:tgtEl>
                                          <p:spTgt spid="1557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" y="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0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155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155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6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155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9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55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155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3" presetClass="emph" presetSubtype="2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7" presetID="3" presetClass="emph" presetSubtype="2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55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1557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8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1557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1" presetID="3" presetClass="emph" presetSubtype="2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4" presetID="3" presetClass="emph" presetSubtype="2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155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5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mph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9" dur="500" fill="hold"/>
                                        <p:tgtEl>
                                          <p:spTgt spid="155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0" presetID="3" presetClass="emph" presetSubtype="2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155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3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4" dur="500" fill="hold"/>
                                        <p:tgtEl>
                                          <p:spTgt spid="155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5" presetID="3" presetClass="emph" presetSubtype="2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155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8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9" dur="500" fill="hold"/>
                                        <p:tgtEl>
                                          <p:spTgt spid="1557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1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557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15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55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55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55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55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4" dur="1000" fill="hold"/>
                                        <p:tgtEl>
                                          <p:spTgt spid="1557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6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1000" fill="hold"/>
                                        <p:tgtEl>
                                          <p:spTgt spid="1557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155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6" grpId="0"/>
      <p:bldP spid="155657" grpId="0"/>
      <p:bldP spid="155658" grpId="0"/>
      <p:bldP spid="155691" grpId="0" animBg="1"/>
      <p:bldP spid="155692" grpId="0" animBg="1"/>
      <p:bldP spid="155695" grpId="0"/>
      <p:bldP spid="155695" grpId="1"/>
      <p:bldP spid="155695" grpId="2"/>
      <p:bldP spid="155696" grpId="0" animBg="1"/>
      <p:bldP spid="155697" grpId="0"/>
      <p:bldP spid="155698" grpId="0"/>
      <p:bldP spid="155698" grpId="1"/>
      <p:bldP spid="155698" grpId="2"/>
      <p:bldP spid="155699" grpId="0" animBg="1"/>
      <p:bldP spid="155700" grpId="0"/>
      <p:bldP spid="155700" grpId="1"/>
      <p:bldP spid="155700" grpId="2"/>
      <p:bldP spid="155700" grpId="3"/>
      <p:bldP spid="155700" grpId="4"/>
      <p:bldP spid="155701" grpId="0"/>
      <p:bldP spid="155701" grpId="1"/>
      <p:bldP spid="155701" grpId="2"/>
      <p:bldP spid="155702" grpId="0" animBg="1"/>
      <p:bldP spid="155703" grpId="0"/>
      <p:bldP spid="155703" grpId="1"/>
      <p:bldP spid="155703" grpId="2"/>
      <p:bldP spid="155705" grpId="0"/>
      <p:bldP spid="155723" grpId="0"/>
      <p:bldP spid="155724" grpId="0"/>
      <p:bldP spid="155742" grpId="0"/>
      <p:bldP spid="155742" grpId="1"/>
      <p:bldP spid="155742" grpId="2"/>
      <p:bldP spid="155743" grpId="0"/>
      <p:bldP spid="155743" grpId="1"/>
      <p:bldP spid="155743" grpId="2"/>
      <p:bldP spid="155744" grpId="0"/>
      <p:bldP spid="155744" grpId="1"/>
      <p:bldP spid="155744" grpId="2"/>
      <p:bldP spid="155745" grpId="0"/>
      <p:bldP spid="155745" grpId="1"/>
      <p:bldP spid="155745" grpId="2"/>
      <p:bldP spid="155746" grpId="0"/>
      <p:bldP spid="155746" grpId="1"/>
      <p:bldP spid="155746" grpId="2"/>
      <p:bldP spid="155749" grpId="0"/>
      <p:bldP spid="155749" grpId="1"/>
      <p:bldP spid="155749" grpId="2"/>
      <p:bldP spid="155749" grpId="3"/>
      <p:bldP spid="155749" grpId="4"/>
      <p:bldP spid="155750" grpId="0"/>
      <p:bldP spid="155750" grpId="1"/>
      <p:bldP spid="155750" grpId="2"/>
      <p:bldP spid="155750" grpId="3"/>
      <p:bldP spid="155750" grpId="4"/>
      <p:bldP spid="155750" grpId="5"/>
      <p:bldP spid="155750" grpId="6"/>
      <p:bldP spid="155750" grpId="7"/>
      <p:bldP spid="155750" grpId="8"/>
      <p:bldP spid="155750" grpId="9"/>
      <p:bldP spid="155750" grpId="10"/>
      <p:bldP spid="155750" grpId="11"/>
      <p:bldP spid="155750" grpId="12"/>
      <p:bldP spid="155761" grpId="0"/>
      <p:bldP spid="155761" grpId="1"/>
      <p:bldP spid="155761" grpId="2"/>
      <p:bldP spid="155761" grpId="3"/>
      <p:bldP spid="155761" grpId="4"/>
      <p:bldP spid="155761" grpId="5"/>
      <p:bldP spid="155761" grpId="6"/>
      <p:bldP spid="155761" grpId="7"/>
      <p:bldP spid="155768" grpId="0"/>
      <p:bldP spid="155768" grpId="1"/>
      <p:bldP spid="155768" grpId="2"/>
      <p:bldP spid="155768" grpId="3"/>
      <p:bldP spid="155768" grpId="4"/>
      <p:bldP spid="155768" grpId="5"/>
      <p:bldP spid="155768" grpId="6"/>
      <p:bldP spid="155768" grpId="7"/>
      <p:bldP spid="1557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971550" y="1341438"/>
            <a:ext cx="4679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Ví dụ:</a:t>
            </a: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3635375" y="2447925"/>
            <a:ext cx="5508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2400" b="1" i="1">
                <a:solidFill>
                  <a:srgbClr val="0000FF"/>
                </a:solidFill>
              </a:rPr>
              <a:t>  23 chia 5 </a:t>
            </a:r>
            <a:r>
              <a:rPr lang="vi-VN" sz="2400" b="1" i="1">
                <a:solidFill>
                  <a:srgbClr val="0000FF"/>
                </a:solidFill>
              </a:rPr>
              <a:t>đư</a:t>
            </a:r>
            <a:r>
              <a:rPr lang="en-GB" sz="2400" b="1" i="1">
                <a:solidFill>
                  <a:srgbClr val="0000FF"/>
                </a:solidFill>
              </a:rPr>
              <a:t>ợc 4, viết 4.</a:t>
            </a:r>
          </a:p>
          <a:p>
            <a:r>
              <a:rPr lang="en-US" sz="2400" b="1" i="1">
                <a:solidFill>
                  <a:srgbClr val="0000FF"/>
                </a:solidFill>
              </a:rPr>
              <a:t>   4 nhân 5 bằng 20; 23 trừ 20 bằng 3.</a:t>
            </a:r>
          </a:p>
        </p:txBody>
      </p:sp>
      <p:sp>
        <p:nvSpPr>
          <p:cNvPr id="157703" name="Line 7"/>
          <p:cNvSpPr>
            <a:spLocks noChangeShapeType="1"/>
          </p:cNvSpPr>
          <p:nvPr/>
        </p:nvSpPr>
        <p:spPr bwMode="auto">
          <a:xfrm>
            <a:off x="1908175" y="2478088"/>
            <a:ext cx="0" cy="839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704" name="Line 8"/>
          <p:cNvSpPr>
            <a:spLocks noChangeShapeType="1"/>
          </p:cNvSpPr>
          <p:nvPr/>
        </p:nvSpPr>
        <p:spPr bwMode="auto">
          <a:xfrm flipV="1">
            <a:off x="1908175" y="28035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1116013" y="2751138"/>
            <a:ext cx="792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157706" name="Line 10"/>
          <p:cNvSpPr>
            <a:spLocks noChangeShapeType="1"/>
          </p:cNvSpPr>
          <p:nvPr/>
        </p:nvSpPr>
        <p:spPr bwMode="auto">
          <a:xfrm flipV="1">
            <a:off x="1136650" y="323215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1331913" y="3182938"/>
            <a:ext cx="792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1331913" y="3557588"/>
            <a:ext cx="792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35</a:t>
            </a:r>
          </a:p>
        </p:txBody>
      </p:sp>
      <p:sp>
        <p:nvSpPr>
          <p:cNvPr id="157709" name="Line 13"/>
          <p:cNvSpPr>
            <a:spLocks noChangeShapeType="1"/>
          </p:cNvSpPr>
          <p:nvPr/>
        </p:nvSpPr>
        <p:spPr bwMode="auto">
          <a:xfrm flipV="1">
            <a:off x="1330325" y="40227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1514475" y="3989388"/>
            <a:ext cx="75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539750" y="1846263"/>
            <a:ext cx="4679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b)   236 : 5 = ?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635375" y="3382963"/>
            <a:ext cx="5508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 i="1">
                <a:solidFill>
                  <a:srgbClr val="0000FF"/>
                </a:solidFill>
              </a:rPr>
              <a:t>  Hạ 6, </a:t>
            </a:r>
            <a:r>
              <a:rPr lang="vi-VN" sz="2400" b="1" i="1">
                <a:solidFill>
                  <a:srgbClr val="0000FF"/>
                </a:solidFill>
              </a:rPr>
              <a:t>đư</a:t>
            </a:r>
            <a:r>
              <a:rPr lang="en-US" sz="2400" b="1" i="1">
                <a:solidFill>
                  <a:srgbClr val="0000FF"/>
                </a:solidFill>
              </a:rPr>
              <a:t>ợc 36; 36 chia 5 </a:t>
            </a:r>
            <a:r>
              <a:rPr lang="vi-VN" sz="2400" b="1" i="1">
                <a:solidFill>
                  <a:srgbClr val="0000FF"/>
                </a:solidFill>
              </a:rPr>
              <a:t>đư</a:t>
            </a:r>
            <a:r>
              <a:rPr lang="en-US" sz="2400" b="1" i="1">
                <a:solidFill>
                  <a:srgbClr val="0000FF"/>
                </a:solidFill>
              </a:rPr>
              <a:t>ợc 7, viết 7.</a:t>
            </a:r>
          </a:p>
          <a:p>
            <a:r>
              <a:rPr lang="en-US" sz="2400" b="1" i="1">
                <a:solidFill>
                  <a:srgbClr val="0000FF"/>
                </a:solidFill>
              </a:rPr>
              <a:t>   7 nhân 5 bằng 35; 36 trừ 35 bằng 1.</a:t>
            </a: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1908175" y="2765425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2124075" y="2765425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7</a:t>
            </a: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1116013" y="2333625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1979613" y="23336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157726" name="Text Box 30"/>
          <p:cNvSpPr txBox="1">
            <a:spLocks noChangeArrowheads="1"/>
          </p:cNvSpPr>
          <p:nvPr/>
        </p:nvSpPr>
        <p:spPr bwMode="auto">
          <a:xfrm>
            <a:off x="611188" y="4581525"/>
            <a:ext cx="4679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236 : 5 = 47 (d</a:t>
            </a:r>
            <a:r>
              <a:rPr lang="vi-VN" sz="2800" b="1">
                <a:solidFill>
                  <a:srgbClr val="0000CC"/>
                </a:solidFill>
              </a:rPr>
              <a:t>ư</a:t>
            </a:r>
            <a:r>
              <a:rPr lang="en-US" sz="2800" b="1">
                <a:solidFill>
                  <a:srgbClr val="0000CC"/>
                </a:solidFill>
              </a:rPr>
              <a:t> 1)</a:t>
            </a:r>
          </a:p>
        </p:txBody>
      </p:sp>
      <p:sp>
        <p:nvSpPr>
          <p:cNvPr id="157727" name="Text Box 31"/>
          <p:cNvSpPr txBox="1">
            <a:spLocks noChangeArrowheads="1"/>
          </p:cNvSpPr>
          <p:nvPr/>
        </p:nvSpPr>
        <p:spPr bwMode="auto">
          <a:xfrm>
            <a:off x="1331913" y="2751138"/>
            <a:ext cx="86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157728" name="Text Box 32"/>
          <p:cNvSpPr txBox="1">
            <a:spLocks noChangeArrowheads="1"/>
          </p:cNvSpPr>
          <p:nvPr/>
        </p:nvSpPr>
        <p:spPr bwMode="auto">
          <a:xfrm>
            <a:off x="1547813" y="2333625"/>
            <a:ext cx="75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157729" name="Text Box 33"/>
          <p:cNvSpPr txBox="1">
            <a:spLocks noChangeArrowheads="1"/>
          </p:cNvSpPr>
          <p:nvPr/>
        </p:nvSpPr>
        <p:spPr bwMode="auto">
          <a:xfrm>
            <a:off x="1331913" y="2333625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157730" name="Text Box 34"/>
          <p:cNvSpPr txBox="1">
            <a:spLocks noChangeArrowheads="1"/>
          </p:cNvSpPr>
          <p:nvPr/>
        </p:nvSpPr>
        <p:spPr bwMode="auto">
          <a:xfrm>
            <a:off x="1547813" y="2333625"/>
            <a:ext cx="75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157737" name="Text Box 41"/>
          <p:cNvSpPr txBox="1">
            <a:spLocks noChangeArrowheads="1"/>
          </p:cNvSpPr>
          <p:nvPr/>
        </p:nvSpPr>
        <p:spPr bwMode="auto">
          <a:xfrm>
            <a:off x="1620838" y="5435600"/>
            <a:ext cx="7343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</a:rPr>
              <a:t>Muốn chia số có ba chữ số cho số có một chữ số ta làm thế nào?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79388" y="5157788"/>
            <a:ext cx="1223962" cy="1511300"/>
            <a:chOff x="113" y="3249"/>
            <a:chExt cx="771" cy="952"/>
          </a:xfrm>
        </p:grpSpPr>
        <p:sp>
          <p:nvSpPr>
            <p:cNvPr id="3099" name="AutoShape 43"/>
            <p:cNvSpPr>
              <a:spLocks noChangeArrowheads="1"/>
            </p:cNvSpPr>
            <p:nvPr/>
          </p:nvSpPr>
          <p:spPr bwMode="auto">
            <a:xfrm>
              <a:off x="113" y="3249"/>
              <a:ext cx="771" cy="952"/>
            </a:xfrm>
            <a:prstGeom prst="irregularSeal1">
              <a:avLst/>
            </a:prstGeom>
            <a:solidFill>
              <a:srgbClr val="FFFF99"/>
            </a:solidFill>
            <a:ln w="9525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Text Box 44"/>
            <p:cNvSpPr txBox="1">
              <a:spLocks noChangeArrowheads="1"/>
            </p:cNvSpPr>
            <p:nvPr/>
          </p:nvSpPr>
          <p:spPr bwMode="auto">
            <a:xfrm>
              <a:off x="332" y="3412"/>
              <a:ext cx="337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 b="1">
                  <a:solidFill>
                    <a:srgbClr val="FF0000"/>
                  </a:solidFill>
                </a:rPr>
                <a:t>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577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577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1577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1577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500" fill="hold"/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mph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1577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577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0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1577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577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1577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577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1577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42 -0.00116 C 0.03959 -0.03007 0.0691 -0.05897 0.06702 -0.03862 C 0.06494 -0.01781 0.0316 0.05273 -0.00156 0.12326 " pathEditMode="relative" rAng="0" ptsTypes="aaA">
                                      <p:cBhvr>
                                        <p:cTn id="120" dur="1000" fill="hold"/>
                                        <p:tgtEl>
                                          <p:spTgt spid="1577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" y="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1577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1577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1577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5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3" presetClass="emph" presetSubtype="2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500" fill="hold"/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3" presetClass="emph" presetSubtype="2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5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0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3" presetClass="emph" presetSubtype="2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500" fill="hold"/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6" presetID="3" presetClass="emph" presetSubtype="2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500" fill="hold"/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5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mph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1577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5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1577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7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8" dur="5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3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15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10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1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1000" fill="hold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1000" fill="hold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157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1000" fill="hold"/>
                                        <p:tgtEl>
                                          <p:spTgt spid="157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1000"/>
                                        <p:tgtEl>
                                          <p:spTgt spid="157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2" grpId="0"/>
      <p:bldP spid="157703" grpId="0" animBg="1"/>
      <p:bldP spid="157704" grpId="0" animBg="1"/>
      <p:bldP spid="157705" grpId="0"/>
      <p:bldP spid="157705" grpId="1"/>
      <p:bldP spid="157705" grpId="2"/>
      <p:bldP spid="157706" grpId="0" animBg="1"/>
      <p:bldP spid="157707" grpId="0"/>
      <p:bldP spid="157707" grpId="1"/>
      <p:bldP spid="157707" grpId="2"/>
      <p:bldP spid="157707" grpId="3"/>
      <p:bldP spid="157707" grpId="4"/>
      <p:bldP spid="157708" grpId="0"/>
      <p:bldP spid="157708" grpId="1"/>
      <p:bldP spid="157708" grpId="2"/>
      <p:bldP spid="157709" grpId="0" animBg="1"/>
      <p:bldP spid="157710" grpId="0"/>
      <p:bldP spid="157710" grpId="1"/>
      <p:bldP spid="157710" grpId="2"/>
      <p:bldP spid="157714" grpId="0"/>
      <p:bldP spid="157715" grpId="0"/>
      <p:bldP spid="157719" grpId="0"/>
      <p:bldP spid="157719" grpId="1"/>
      <p:bldP spid="157719" grpId="2"/>
      <p:bldP spid="157720" grpId="0"/>
      <p:bldP spid="157720" grpId="1"/>
      <p:bldP spid="157720" grpId="2"/>
      <p:bldP spid="157722" grpId="0"/>
      <p:bldP spid="157722" grpId="1"/>
      <p:bldP spid="157722" grpId="2"/>
      <p:bldP spid="157722" grpId="3"/>
      <p:bldP spid="157722" grpId="4"/>
      <p:bldP spid="157723" grpId="0"/>
      <p:bldP spid="157723" grpId="1"/>
      <p:bldP spid="157723" grpId="2"/>
      <p:bldP spid="157723" grpId="3"/>
      <p:bldP spid="157723" grpId="4"/>
      <p:bldP spid="157723" grpId="5"/>
      <p:bldP spid="157723" grpId="6"/>
      <p:bldP spid="157723" grpId="7"/>
      <p:bldP spid="157723" grpId="8"/>
      <p:bldP spid="157726" grpId="0"/>
      <p:bldP spid="157727" grpId="0"/>
      <p:bldP spid="157728" grpId="0"/>
      <p:bldP spid="157728" grpId="1"/>
      <p:bldP spid="157728" grpId="2"/>
      <p:bldP spid="157728" grpId="3"/>
      <p:bldP spid="157728" grpId="4"/>
      <p:bldP spid="157729" grpId="0"/>
      <p:bldP spid="157729" grpId="1"/>
      <p:bldP spid="157730" grpId="0"/>
      <p:bldP spid="157730" grpId="1"/>
      <p:bldP spid="157730" grpId="2"/>
      <p:bldP spid="1577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41" name="Text Box 21"/>
          <p:cNvSpPr txBox="1">
            <a:spLocks noChangeArrowheads="1"/>
          </p:cNvSpPr>
          <p:nvPr/>
        </p:nvSpPr>
        <p:spPr bwMode="auto">
          <a:xfrm>
            <a:off x="755650" y="1633538"/>
            <a:ext cx="799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Chia số có ba chữ số cho số có một chữ số:</a:t>
            </a:r>
          </a:p>
        </p:txBody>
      </p:sp>
      <p:sp>
        <p:nvSpPr>
          <p:cNvPr id="158746" name="Text Box 26"/>
          <p:cNvSpPr txBox="1">
            <a:spLocks noChangeArrowheads="1"/>
          </p:cNvSpPr>
          <p:nvPr/>
        </p:nvSpPr>
        <p:spPr bwMode="auto">
          <a:xfrm>
            <a:off x="1042988" y="2136775"/>
            <a:ext cx="78501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en-US" sz="2400" b="1" i="1">
                <a:solidFill>
                  <a:srgbClr val="0000CC"/>
                </a:solidFill>
              </a:rPr>
              <a:t>Đặt tính.</a:t>
            </a:r>
          </a:p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en-US" sz="2400" b="1" i="1">
                <a:solidFill>
                  <a:srgbClr val="0000CC"/>
                </a:solidFill>
              </a:rPr>
              <a:t>Chia từ trái sang phải bắt </a:t>
            </a:r>
            <a:r>
              <a:rPr lang="vi-VN" sz="2400" b="1" i="1">
                <a:solidFill>
                  <a:srgbClr val="0000CC"/>
                </a:solidFill>
              </a:rPr>
              <a:t>đ</a:t>
            </a:r>
            <a:r>
              <a:rPr lang="en-US" sz="2400" b="1" i="1">
                <a:solidFill>
                  <a:srgbClr val="0000CC"/>
                </a:solidFill>
              </a:rPr>
              <a:t>ầu từ hàng tr</a:t>
            </a:r>
            <a:r>
              <a:rPr lang="vi-VN" sz="2400" b="1" i="1">
                <a:solidFill>
                  <a:srgbClr val="0000CC"/>
                </a:solidFill>
              </a:rPr>
              <a:t>ă</a:t>
            </a:r>
            <a:r>
              <a:rPr lang="en-US" sz="2400" b="1" i="1">
                <a:solidFill>
                  <a:srgbClr val="0000CC"/>
                </a:solidFill>
              </a:rPr>
              <a:t>m của số bị chia.</a:t>
            </a:r>
          </a:p>
        </p:txBody>
      </p:sp>
      <p:sp>
        <p:nvSpPr>
          <p:cNvPr id="158747" name="Text Box 27"/>
          <p:cNvSpPr txBox="1">
            <a:spLocks noChangeArrowheads="1"/>
          </p:cNvSpPr>
          <p:nvPr/>
        </p:nvSpPr>
        <p:spPr bwMode="auto">
          <a:xfrm>
            <a:off x="684213" y="3284538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158748" name="Text Box 28"/>
          <p:cNvSpPr txBox="1">
            <a:spLocks noChangeArrowheads="1"/>
          </p:cNvSpPr>
          <p:nvPr/>
        </p:nvSpPr>
        <p:spPr bwMode="auto">
          <a:xfrm>
            <a:off x="755650" y="3933825"/>
            <a:ext cx="568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CC"/>
                </a:solidFill>
              </a:rPr>
              <a:t>Bài 1: Tính</a:t>
            </a:r>
          </a:p>
        </p:txBody>
      </p:sp>
      <p:sp>
        <p:nvSpPr>
          <p:cNvPr id="158749" name="Text Box 29"/>
          <p:cNvSpPr txBox="1">
            <a:spLocks noChangeArrowheads="1"/>
          </p:cNvSpPr>
          <p:nvPr/>
        </p:nvSpPr>
        <p:spPr bwMode="auto">
          <a:xfrm>
            <a:off x="755650" y="4438650"/>
            <a:ext cx="75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a)</a:t>
            </a:r>
          </a:p>
        </p:txBody>
      </p:sp>
      <p:sp>
        <p:nvSpPr>
          <p:cNvPr id="158750" name="Text Box 30"/>
          <p:cNvSpPr txBox="1">
            <a:spLocks noChangeArrowheads="1"/>
          </p:cNvSpPr>
          <p:nvPr/>
        </p:nvSpPr>
        <p:spPr bwMode="auto">
          <a:xfrm>
            <a:off x="1908175" y="4510088"/>
            <a:ext cx="7524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872</a:t>
            </a:r>
          </a:p>
        </p:txBody>
      </p:sp>
      <p:sp>
        <p:nvSpPr>
          <p:cNvPr id="158751" name="Text Box 31"/>
          <p:cNvSpPr txBox="1">
            <a:spLocks noChangeArrowheads="1"/>
          </p:cNvSpPr>
          <p:nvPr/>
        </p:nvSpPr>
        <p:spPr bwMode="auto">
          <a:xfrm>
            <a:off x="2667000" y="4510088"/>
            <a:ext cx="75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158752" name="Line 32"/>
          <p:cNvSpPr>
            <a:spLocks noChangeShapeType="1"/>
          </p:cNvSpPr>
          <p:nvPr/>
        </p:nvSpPr>
        <p:spPr bwMode="auto">
          <a:xfrm>
            <a:off x="2627313" y="45815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53" name="Line 33"/>
          <p:cNvSpPr>
            <a:spLocks noChangeShapeType="1"/>
          </p:cNvSpPr>
          <p:nvPr/>
        </p:nvSpPr>
        <p:spPr bwMode="auto">
          <a:xfrm>
            <a:off x="2627313" y="4941888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54" name="Text Box 34"/>
          <p:cNvSpPr txBox="1">
            <a:spLocks noChangeArrowheads="1"/>
          </p:cNvSpPr>
          <p:nvPr/>
        </p:nvSpPr>
        <p:spPr bwMode="auto">
          <a:xfrm>
            <a:off x="4140200" y="4510088"/>
            <a:ext cx="7524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390</a:t>
            </a:r>
          </a:p>
        </p:txBody>
      </p:sp>
      <p:sp>
        <p:nvSpPr>
          <p:cNvPr id="158755" name="Text Box 35"/>
          <p:cNvSpPr txBox="1">
            <a:spLocks noChangeArrowheads="1"/>
          </p:cNvSpPr>
          <p:nvPr/>
        </p:nvSpPr>
        <p:spPr bwMode="auto">
          <a:xfrm>
            <a:off x="4899025" y="4510088"/>
            <a:ext cx="75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158756" name="Line 36"/>
          <p:cNvSpPr>
            <a:spLocks noChangeShapeType="1"/>
          </p:cNvSpPr>
          <p:nvPr/>
        </p:nvSpPr>
        <p:spPr bwMode="auto">
          <a:xfrm>
            <a:off x="4859338" y="45815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57" name="Line 37"/>
          <p:cNvSpPr>
            <a:spLocks noChangeShapeType="1"/>
          </p:cNvSpPr>
          <p:nvPr/>
        </p:nvSpPr>
        <p:spPr bwMode="auto">
          <a:xfrm>
            <a:off x="4859338" y="4941888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58" name="Text Box 38"/>
          <p:cNvSpPr txBox="1">
            <a:spLocks noChangeArrowheads="1"/>
          </p:cNvSpPr>
          <p:nvPr/>
        </p:nvSpPr>
        <p:spPr bwMode="auto">
          <a:xfrm>
            <a:off x="6443663" y="4508500"/>
            <a:ext cx="752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905</a:t>
            </a:r>
          </a:p>
        </p:txBody>
      </p:sp>
      <p:sp>
        <p:nvSpPr>
          <p:cNvPr id="158759" name="Text Box 39"/>
          <p:cNvSpPr txBox="1">
            <a:spLocks noChangeArrowheads="1"/>
          </p:cNvSpPr>
          <p:nvPr/>
        </p:nvSpPr>
        <p:spPr bwMode="auto">
          <a:xfrm>
            <a:off x="7202488" y="4508500"/>
            <a:ext cx="75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158760" name="Line 40"/>
          <p:cNvSpPr>
            <a:spLocks noChangeShapeType="1"/>
          </p:cNvSpPr>
          <p:nvPr/>
        </p:nvSpPr>
        <p:spPr bwMode="auto">
          <a:xfrm>
            <a:off x="7162800" y="45799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61" name="Line 41"/>
          <p:cNvSpPr>
            <a:spLocks noChangeShapeType="1"/>
          </p:cNvSpPr>
          <p:nvPr/>
        </p:nvSpPr>
        <p:spPr bwMode="auto">
          <a:xfrm>
            <a:off x="7162800" y="494030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62" name="Text Box 42"/>
          <p:cNvSpPr txBox="1">
            <a:spLocks noChangeArrowheads="1"/>
          </p:cNvSpPr>
          <p:nvPr/>
        </p:nvSpPr>
        <p:spPr bwMode="auto">
          <a:xfrm>
            <a:off x="755650" y="5591175"/>
            <a:ext cx="75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b)</a:t>
            </a:r>
          </a:p>
        </p:txBody>
      </p:sp>
      <p:sp>
        <p:nvSpPr>
          <p:cNvPr id="158763" name="Text Box 43"/>
          <p:cNvSpPr txBox="1">
            <a:spLocks noChangeArrowheads="1"/>
          </p:cNvSpPr>
          <p:nvPr/>
        </p:nvSpPr>
        <p:spPr bwMode="auto">
          <a:xfrm>
            <a:off x="1908175" y="5662613"/>
            <a:ext cx="7524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457</a:t>
            </a:r>
          </a:p>
        </p:txBody>
      </p:sp>
      <p:sp>
        <p:nvSpPr>
          <p:cNvPr id="158764" name="Text Box 44"/>
          <p:cNvSpPr txBox="1">
            <a:spLocks noChangeArrowheads="1"/>
          </p:cNvSpPr>
          <p:nvPr/>
        </p:nvSpPr>
        <p:spPr bwMode="auto">
          <a:xfrm>
            <a:off x="2667000" y="5662613"/>
            <a:ext cx="75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158765" name="Line 45"/>
          <p:cNvSpPr>
            <a:spLocks noChangeShapeType="1"/>
          </p:cNvSpPr>
          <p:nvPr/>
        </p:nvSpPr>
        <p:spPr bwMode="auto">
          <a:xfrm>
            <a:off x="2627313" y="57340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66" name="Line 46"/>
          <p:cNvSpPr>
            <a:spLocks noChangeShapeType="1"/>
          </p:cNvSpPr>
          <p:nvPr/>
        </p:nvSpPr>
        <p:spPr bwMode="auto">
          <a:xfrm>
            <a:off x="2627313" y="609441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67" name="Text Box 47"/>
          <p:cNvSpPr txBox="1">
            <a:spLocks noChangeArrowheads="1"/>
          </p:cNvSpPr>
          <p:nvPr/>
        </p:nvSpPr>
        <p:spPr bwMode="auto">
          <a:xfrm>
            <a:off x="4140200" y="5662613"/>
            <a:ext cx="7524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489</a:t>
            </a:r>
          </a:p>
        </p:txBody>
      </p:sp>
      <p:sp>
        <p:nvSpPr>
          <p:cNvPr id="158768" name="Text Box 48"/>
          <p:cNvSpPr txBox="1">
            <a:spLocks noChangeArrowheads="1"/>
          </p:cNvSpPr>
          <p:nvPr/>
        </p:nvSpPr>
        <p:spPr bwMode="auto">
          <a:xfrm>
            <a:off x="4899025" y="5662613"/>
            <a:ext cx="75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158769" name="Line 49"/>
          <p:cNvSpPr>
            <a:spLocks noChangeShapeType="1"/>
          </p:cNvSpPr>
          <p:nvPr/>
        </p:nvSpPr>
        <p:spPr bwMode="auto">
          <a:xfrm>
            <a:off x="4859338" y="57340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70" name="Line 50"/>
          <p:cNvSpPr>
            <a:spLocks noChangeShapeType="1"/>
          </p:cNvSpPr>
          <p:nvPr/>
        </p:nvSpPr>
        <p:spPr bwMode="auto">
          <a:xfrm>
            <a:off x="4859338" y="609441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71" name="Text Box 51"/>
          <p:cNvSpPr txBox="1">
            <a:spLocks noChangeArrowheads="1"/>
          </p:cNvSpPr>
          <p:nvPr/>
        </p:nvSpPr>
        <p:spPr bwMode="auto">
          <a:xfrm>
            <a:off x="6443663" y="5661025"/>
            <a:ext cx="752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230</a:t>
            </a:r>
          </a:p>
        </p:txBody>
      </p:sp>
      <p:sp>
        <p:nvSpPr>
          <p:cNvPr id="158772" name="Text Box 52"/>
          <p:cNvSpPr txBox="1">
            <a:spLocks noChangeArrowheads="1"/>
          </p:cNvSpPr>
          <p:nvPr/>
        </p:nvSpPr>
        <p:spPr bwMode="auto">
          <a:xfrm>
            <a:off x="7202488" y="5661025"/>
            <a:ext cx="75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158773" name="Line 53"/>
          <p:cNvSpPr>
            <a:spLocks noChangeShapeType="1"/>
          </p:cNvSpPr>
          <p:nvPr/>
        </p:nvSpPr>
        <p:spPr bwMode="auto">
          <a:xfrm>
            <a:off x="7162800" y="57324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74" name="Line 54"/>
          <p:cNvSpPr>
            <a:spLocks noChangeShapeType="1"/>
          </p:cNvSpPr>
          <p:nvPr/>
        </p:nvSpPr>
        <p:spPr bwMode="auto">
          <a:xfrm>
            <a:off x="7162800" y="6092825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87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87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87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1000"/>
                                        <p:tgtEl>
                                          <p:spTgt spid="15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8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8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8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8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58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8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8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5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58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5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5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5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5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41" grpId="0"/>
      <p:bldP spid="158746" grpId="0"/>
      <p:bldP spid="158747" grpId="0"/>
      <p:bldP spid="158748" grpId="0"/>
      <p:bldP spid="158749" grpId="0"/>
      <p:bldP spid="158750" grpId="0"/>
      <p:bldP spid="158751" grpId="0"/>
      <p:bldP spid="158752" grpId="0" animBg="1"/>
      <p:bldP spid="158753" grpId="0" animBg="1"/>
      <p:bldP spid="158754" grpId="0"/>
      <p:bldP spid="158755" grpId="0"/>
      <p:bldP spid="158756" grpId="0" animBg="1"/>
      <p:bldP spid="158757" grpId="0" animBg="1"/>
      <p:bldP spid="158758" grpId="0"/>
      <p:bldP spid="158759" grpId="0"/>
      <p:bldP spid="158760" grpId="0" animBg="1"/>
      <p:bldP spid="158761" grpId="0" animBg="1"/>
      <p:bldP spid="158762" grpId="0"/>
      <p:bldP spid="158763" grpId="0"/>
      <p:bldP spid="158764" grpId="0"/>
      <p:bldP spid="158765" grpId="0" animBg="1"/>
      <p:bldP spid="158766" grpId="0" animBg="1"/>
      <p:bldP spid="158767" grpId="0"/>
      <p:bldP spid="158768" grpId="0"/>
      <p:bldP spid="158769" grpId="0" animBg="1"/>
      <p:bldP spid="158770" grpId="0" animBg="1"/>
      <p:bldP spid="158771" grpId="0"/>
      <p:bldP spid="158772" grpId="0"/>
      <p:bldP spid="158773" grpId="0" animBg="1"/>
      <p:bldP spid="1587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684213" y="141287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755650" y="1924050"/>
            <a:ext cx="568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Bài 1:</a:t>
            </a:r>
            <a:r>
              <a:rPr lang="en-US" sz="2400" b="1" i="1">
                <a:solidFill>
                  <a:srgbClr val="0000CC"/>
                </a:solidFill>
              </a:rPr>
              <a:t> Tính</a:t>
            </a:r>
          </a:p>
        </p:txBody>
      </p:sp>
      <p:sp>
        <p:nvSpPr>
          <p:cNvPr id="159753" name="Text Box 9"/>
          <p:cNvSpPr txBox="1">
            <a:spLocks noChangeArrowheads="1"/>
          </p:cNvSpPr>
          <p:nvPr/>
        </p:nvSpPr>
        <p:spPr bwMode="auto">
          <a:xfrm>
            <a:off x="755650" y="2354263"/>
            <a:ext cx="7524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 b="1">
                <a:solidFill>
                  <a:srgbClr val="0000CC"/>
                </a:solidFill>
              </a:rPr>
              <a:t>a)</a:t>
            </a:r>
          </a:p>
        </p:txBody>
      </p:sp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1763713" y="2349500"/>
            <a:ext cx="6626225" cy="2155825"/>
            <a:chOff x="1111" y="1483"/>
            <a:chExt cx="4174" cy="1358"/>
          </a:xfrm>
        </p:grpSpPr>
        <p:sp>
          <p:nvSpPr>
            <p:cNvPr id="5166" name="Text Box 10"/>
            <p:cNvSpPr txBox="1">
              <a:spLocks noChangeArrowheads="1"/>
            </p:cNvSpPr>
            <p:nvPr/>
          </p:nvSpPr>
          <p:spPr bwMode="auto">
            <a:xfrm>
              <a:off x="1112" y="1484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872</a:t>
              </a:r>
            </a:p>
          </p:txBody>
        </p:sp>
        <p:sp>
          <p:nvSpPr>
            <p:cNvPr id="5167" name="Text Box 11"/>
            <p:cNvSpPr txBox="1">
              <a:spLocks noChangeArrowheads="1"/>
            </p:cNvSpPr>
            <p:nvPr/>
          </p:nvSpPr>
          <p:spPr bwMode="auto">
            <a:xfrm>
              <a:off x="1590" y="1484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</a:t>
              </a:r>
            </a:p>
          </p:txBody>
        </p:sp>
        <p:sp>
          <p:nvSpPr>
            <p:cNvPr id="5168" name="Line 12"/>
            <p:cNvSpPr>
              <a:spLocks noChangeShapeType="1"/>
            </p:cNvSpPr>
            <p:nvPr/>
          </p:nvSpPr>
          <p:spPr bwMode="auto">
            <a:xfrm>
              <a:off x="1565" y="1528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Line 13"/>
            <p:cNvSpPr>
              <a:spLocks noChangeShapeType="1"/>
            </p:cNvSpPr>
            <p:nvPr/>
          </p:nvSpPr>
          <p:spPr bwMode="auto">
            <a:xfrm flipV="1">
              <a:off x="1565" y="1710"/>
              <a:ext cx="4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Text Box 35"/>
            <p:cNvSpPr txBox="1">
              <a:spLocks noChangeArrowheads="1"/>
            </p:cNvSpPr>
            <p:nvPr/>
          </p:nvSpPr>
          <p:spPr bwMode="auto">
            <a:xfrm>
              <a:off x="1519" y="1664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218</a:t>
              </a:r>
            </a:p>
          </p:txBody>
        </p:sp>
        <p:sp>
          <p:nvSpPr>
            <p:cNvPr id="5171" name="Text Box 36"/>
            <p:cNvSpPr txBox="1">
              <a:spLocks noChangeArrowheads="1"/>
            </p:cNvSpPr>
            <p:nvPr/>
          </p:nvSpPr>
          <p:spPr bwMode="auto">
            <a:xfrm>
              <a:off x="1112" y="1664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8</a:t>
              </a:r>
            </a:p>
          </p:txBody>
        </p:sp>
        <p:sp>
          <p:nvSpPr>
            <p:cNvPr id="5172" name="Line 37"/>
            <p:cNvSpPr>
              <a:spLocks noChangeShapeType="1"/>
            </p:cNvSpPr>
            <p:nvPr/>
          </p:nvSpPr>
          <p:spPr bwMode="auto">
            <a:xfrm>
              <a:off x="1111" y="1891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Text Box 38"/>
            <p:cNvSpPr txBox="1">
              <a:spLocks noChangeArrowheads="1"/>
            </p:cNvSpPr>
            <p:nvPr/>
          </p:nvSpPr>
          <p:spPr bwMode="auto">
            <a:xfrm>
              <a:off x="1111" y="1846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07</a:t>
              </a:r>
            </a:p>
          </p:txBody>
        </p:sp>
        <p:sp>
          <p:nvSpPr>
            <p:cNvPr id="5174" name="Text Box 39"/>
            <p:cNvSpPr txBox="1">
              <a:spLocks noChangeArrowheads="1"/>
            </p:cNvSpPr>
            <p:nvPr/>
          </p:nvSpPr>
          <p:spPr bwMode="auto">
            <a:xfrm>
              <a:off x="1202" y="2027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</a:t>
              </a:r>
            </a:p>
          </p:txBody>
        </p:sp>
        <p:sp>
          <p:nvSpPr>
            <p:cNvPr id="5175" name="Line 40"/>
            <p:cNvSpPr>
              <a:spLocks noChangeShapeType="1"/>
            </p:cNvSpPr>
            <p:nvPr/>
          </p:nvSpPr>
          <p:spPr bwMode="auto">
            <a:xfrm>
              <a:off x="1111" y="2254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Text Box 41"/>
            <p:cNvSpPr txBox="1">
              <a:spLocks noChangeArrowheads="1"/>
            </p:cNvSpPr>
            <p:nvPr/>
          </p:nvSpPr>
          <p:spPr bwMode="auto">
            <a:xfrm>
              <a:off x="1202" y="2209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32</a:t>
              </a:r>
            </a:p>
          </p:txBody>
        </p:sp>
        <p:sp>
          <p:nvSpPr>
            <p:cNvPr id="5177" name="Text Box 42"/>
            <p:cNvSpPr txBox="1">
              <a:spLocks noChangeArrowheads="1"/>
            </p:cNvSpPr>
            <p:nvPr/>
          </p:nvSpPr>
          <p:spPr bwMode="auto">
            <a:xfrm>
              <a:off x="1202" y="2390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32</a:t>
              </a:r>
            </a:p>
          </p:txBody>
        </p:sp>
        <p:sp>
          <p:nvSpPr>
            <p:cNvPr id="5178" name="Line 43"/>
            <p:cNvSpPr>
              <a:spLocks noChangeShapeType="1"/>
            </p:cNvSpPr>
            <p:nvPr/>
          </p:nvSpPr>
          <p:spPr bwMode="auto">
            <a:xfrm>
              <a:off x="1156" y="2617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Text Box 44"/>
            <p:cNvSpPr txBox="1">
              <a:spLocks noChangeArrowheads="1"/>
            </p:cNvSpPr>
            <p:nvPr/>
          </p:nvSpPr>
          <p:spPr bwMode="auto">
            <a:xfrm>
              <a:off x="1292" y="2572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0</a:t>
              </a:r>
            </a:p>
          </p:txBody>
        </p:sp>
        <p:sp>
          <p:nvSpPr>
            <p:cNvPr id="5180" name="Text Box 73"/>
            <p:cNvSpPr txBox="1">
              <a:spLocks noChangeArrowheads="1"/>
            </p:cNvSpPr>
            <p:nvPr/>
          </p:nvSpPr>
          <p:spPr bwMode="auto">
            <a:xfrm>
              <a:off x="2699" y="1483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390</a:t>
              </a:r>
            </a:p>
          </p:txBody>
        </p:sp>
        <p:sp>
          <p:nvSpPr>
            <p:cNvPr id="5181" name="Text Box 74"/>
            <p:cNvSpPr txBox="1">
              <a:spLocks noChangeArrowheads="1"/>
            </p:cNvSpPr>
            <p:nvPr/>
          </p:nvSpPr>
          <p:spPr bwMode="auto">
            <a:xfrm>
              <a:off x="3177" y="1483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6</a:t>
              </a:r>
            </a:p>
          </p:txBody>
        </p:sp>
        <p:sp>
          <p:nvSpPr>
            <p:cNvPr id="5182" name="Line 75"/>
            <p:cNvSpPr>
              <a:spLocks noChangeShapeType="1"/>
            </p:cNvSpPr>
            <p:nvPr/>
          </p:nvSpPr>
          <p:spPr bwMode="auto">
            <a:xfrm>
              <a:off x="3152" y="1527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Line 76"/>
            <p:cNvSpPr>
              <a:spLocks noChangeShapeType="1"/>
            </p:cNvSpPr>
            <p:nvPr/>
          </p:nvSpPr>
          <p:spPr bwMode="auto">
            <a:xfrm flipV="1">
              <a:off x="3152" y="1709"/>
              <a:ext cx="4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Text Box 77"/>
            <p:cNvSpPr txBox="1">
              <a:spLocks noChangeArrowheads="1"/>
            </p:cNvSpPr>
            <p:nvPr/>
          </p:nvSpPr>
          <p:spPr bwMode="auto">
            <a:xfrm>
              <a:off x="3106" y="1663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65</a:t>
              </a:r>
            </a:p>
          </p:txBody>
        </p:sp>
        <p:sp>
          <p:nvSpPr>
            <p:cNvPr id="5185" name="Text Box 78"/>
            <p:cNvSpPr txBox="1">
              <a:spLocks noChangeArrowheads="1"/>
            </p:cNvSpPr>
            <p:nvPr/>
          </p:nvSpPr>
          <p:spPr bwMode="auto">
            <a:xfrm>
              <a:off x="2699" y="1664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36</a:t>
              </a:r>
            </a:p>
          </p:txBody>
        </p:sp>
        <p:sp>
          <p:nvSpPr>
            <p:cNvPr id="5186" name="Line 79"/>
            <p:cNvSpPr>
              <a:spLocks noChangeShapeType="1"/>
            </p:cNvSpPr>
            <p:nvPr/>
          </p:nvSpPr>
          <p:spPr bwMode="auto">
            <a:xfrm>
              <a:off x="2698" y="1890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Text Box 80"/>
            <p:cNvSpPr txBox="1">
              <a:spLocks noChangeArrowheads="1"/>
            </p:cNvSpPr>
            <p:nvPr/>
          </p:nvSpPr>
          <p:spPr bwMode="auto">
            <a:xfrm>
              <a:off x="2789" y="1845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30</a:t>
              </a:r>
            </a:p>
          </p:txBody>
        </p:sp>
        <p:sp>
          <p:nvSpPr>
            <p:cNvPr id="5188" name="Text Box 81"/>
            <p:cNvSpPr txBox="1">
              <a:spLocks noChangeArrowheads="1"/>
            </p:cNvSpPr>
            <p:nvPr/>
          </p:nvSpPr>
          <p:spPr bwMode="auto">
            <a:xfrm>
              <a:off x="2789" y="2027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30</a:t>
              </a:r>
            </a:p>
          </p:txBody>
        </p:sp>
        <p:sp>
          <p:nvSpPr>
            <p:cNvPr id="5189" name="Line 82"/>
            <p:cNvSpPr>
              <a:spLocks noChangeShapeType="1"/>
            </p:cNvSpPr>
            <p:nvPr/>
          </p:nvSpPr>
          <p:spPr bwMode="auto">
            <a:xfrm>
              <a:off x="2789" y="2254"/>
              <a:ext cx="2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Text Box 83"/>
            <p:cNvSpPr txBox="1">
              <a:spLocks noChangeArrowheads="1"/>
            </p:cNvSpPr>
            <p:nvPr/>
          </p:nvSpPr>
          <p:spPr bwMode="auto">
            <a:xfrm>
              <a:off x="2880" y="2208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0</a:t>
              </a:r>
            </a:p>
          </p:txBody>
        </p:sp>
        <p:sp>
          <p:nvSpPr>
            <p:cNvPr id="5191" name="Text Box 87"/>
            <p:cNvSpPr txBox="1">
              <a:spLocks noChangeArrowheads="1"/>
            </p:cNvSpPr>
            <p:nvPr/>
          </p:nvSpPr>
          <p:spPr bwMode="auto">
            <a:xfrm>
              <a:off x="4333" y="1487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905</a:t>
              </a:r>
            </a:p>
          </p:txBody>
        </p:sp>
        <p:sp>
          <p:nvSpPr>
            <p:cNvPr id="5192" name="Text Box 88"/>
            <p:cNvSpPr txBox="1">
              <a:spLocks noChangeArrowheads="1"/>
            </p:cNvSpPr>
            <p:nvPr/>
          </p:nvSpPr>
          <p:spPr bwMode="auto">
            <a:xfrm>
              <a:off x="4811" y="1487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5193" name="Line 89"/>
            <p:cNvSpPr>
              <a:spLocks noChangeShapeType="1"/>
            </p:cNvSpPr>
            <p:nvPr/>
          </p:nvSpPr>
          <p:spPr bwMode="auto">
            <a:xfrm>
              <a:off x="4786" y="1531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Line 90"/>
            <p:cNvSpPr>
              <a:spLocks noChangeShapeType="1"/>
            </p:cNvSpPr>
            <p:nvPr/>
          </p:nvSpPr>
          <p:spPr bwMode="auto">
            <a:xfrm flipV="1">
              <a:off x="4786" y="1713"/>
              <a:ext cx="4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Text Box 91"/>
            <p:cNvSpPr txBox="1">
              <a:spLocks noChangeArrowheads="1"/>
            </p:cNvSpPr>
            <p:nvPr/>
          </p:nvSpPr>
          <p:spPr bwMode="auto">
            <a:xfrm>
              <a:off x="4740" y="1667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181</a:t>
              </a:r>
            </a:p>
          </p:txBody>
        </p:sp>
        <p:sp>
          <p:nvSpPr>
            <p:cNvPr id="5196" name="Text Box 92"/>
            <p:cNvSpPr txBox="1">
              <a:spLocks noChangeArrowheads="1"/>
            </p:cNvSpPr>
            <p:nvPr/>
          </p:nvSpPr>
          <p:spPr bwMode="auto">
            <a:xfrm>
              <a:off x="4333" y="1667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5197" name="Line 93"/>
            <p:cNvSpPr>
              <a:spLocks noChangeShapeType="1"/>
            </p:cNvSpPr>
            <p:nvPr/>
          </p:nvSpPr>
          <p:spPr bwMode="auto">
            <a:xfrm>
              <a:off x="4332" y="1894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Text Box 94"/>
            <p:cNvSpPr txBox="1">
              <a:spLocks noChangeArrowheads="1"/>
            </p:cNvSpPr>
            <p:nvPr/>
          </p:nvSpPr>
          <p:spPr bwMode="auto">
            <a:xfrm>
              <a:off x="4332" y="1849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40</a:t>
              </a:r>
            </a:p>
          </p:txBody>
        </p:sp>
        <p:sp>
          <p:nvSpPr>
            <p:cNvPr id="5199" name="Text Box 95"/>
            <p:cNvSpPr txBox="1">
              <a:spLocks noChangeArrowheads="1"/>
            </p:cNvSpPr>
            <p:nvPr/>
          </p:nvSpPr>
          <p:spPr bwMode="auto">
            <a:xfrm>
              <a:off x="4332" y="2030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40</a:t>
              </a:r>
            </a:p>
          </p:txBody>
        </p:sp>
        <p:sp>
          <p:nvSpPr>
            <p:cNvPr id="5200" name="Line 96"/>
            <p:cNvSpPr>
              <a:spLocks noChangeShapeType="1"/>
            </p:cNvSpPr>
            <p:nvPr/>
          </p:nvSpPr>
          <p:spPr bwMode="auto">
            <a:xfrm>
              <a:off x="4332" y="2257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Text Box 97"/>
            <p:cNvSpPr txBox="1">
              <a:spLocks noChangeArrowheads="1"/>
            </p:cNvSpPr>
            <p:nvPr/>
          </p:nvSpPr>
          <p:spPr bwMode="auto">
            <a:xfrm>
              <a:off x="4423" y="2212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05</a:t>
              </a:r>
            </a:p>
          </p:txBody>
        </p:sp>
        <p:sp>
          <p:nvSpPr>
            <p:cNvPr id="5202" name="Text Box 98"/>
            <p:cNvSpPr txBox="1">
              <a:spLocks noChangeArrowheads="1"/>
            </p:cNvSpPr>
            <p:nvPr/>
          </p:nvSpPr>
          <p:spPr bwMode="auto">
            <a:xfrm>
              <a:off x="4513" y="2393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5203" name="Line 99"/>
            <p:cNvSpPr>
              <a:spLocks noChangeShapeType="1"/>
            </p:cNvSpPr>
            <p:nvPr/>
          </p:nvSpPr>
          <p:spPr bwMode="auto">
            <a:xfrm>
              <a:off x="4468" y="2617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Text Box 100"/>
            <p:cNvSpPr txBox="1">
              <a:spLocks noChangeArrowheads="1"/>
            </p:cNvSpPr>
            <p:nvPr/>
          </p:nvSpPr>
          <p:spPr bwMode="auto">
            <a:xfrm>
              <a:off x="4513" y="2572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0</a:t>
              </a:r>
            </a:p>
          </p:txBody>
        </p:sp>
      </p:grpSp>
      <p:sp>
        <p:nvSpPr>
          <p:cNvPr id="159845" name="Text Box 101"/>
          <p:cNvSpPr txBox="1">
            <a:spLocks noChangeArrowheads="1"/>
          </p:cNvSpPr>
          <p:nvPr/>
        </p:nvSpPr>
        <p:spPr bwMode="auto">
          <a:xfrm>
            <a:off x="755650" y="4514850"/>
            <a:ext cx="7524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 b="1">
                <a:solidFill>
                  <a:srgbClr val="0000CC"/>
                </a:solidFill>
              </a:rPr>
              <a:t>b)</a:t>
            </a:r>
          </a:p>
        </p:txBody>
      </p:sp>
      <p:grpSp>
        <p:nvGrpSpPr>
          <p:cNvPr id="3" name="Group 142"/>
          <p:cNvGrpSpPr>
            <a:grpSpLocks/>
          </p:cNvGrpSpPr>
          <p:nvPr/>
        </p:nvGrpSpPr>
        <p:grpSpPr bwMode="auto">
          <a:xfrm>
            <a:off x="1763713" y="4508500"/>
            <a:ext cx="6624637" cy="2159000"/>
            <a:chOff x="1111" y="2841"/>
            <a:chExt cx="4173" cy="1360"/>
          </a:xfrm>
        </p:grpSpPr>
        <p:sp>
          <p:nvSpPr>
            <p:cNvPr id="5130" name="Text Box 102"/>
            <p:cNvSpPr txBox="1">
              <a:spLocks noChangeArrowheads="1"/>
            </p:cNvSpPr>
            <p:nvPr/>
          </p:nvSpPr>
          <p:spPr bwMode="auto">
            <a:xfrm>
              <a:off x="1112" y="2844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457</a:t>
              </a:r>
            </a:p>
          </p:txBody>
        </p:sp>
        <p:sp>
          <p:nvSpPr>
            <p:cNvPr id="5131" name="Text Box 103"/>
            <p:cNvSpPr txBox="1">
              <a:spLocks noChangeArrowheads="1"/>
            </p:cNvSpPr>
            <p:nvPr/>
          </p:nvSpPr>
          <p:spPr bwMode="auto">
            <a:xfrm>
              <a:off x="1590" y="2844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</a:t>
              </a:r>
            </a:p>
          </p:txBody>
        </p:sp>
        <p:sp>
          <p:nvSpPr>
            <p:cNvPr id="5132" name="Line 104"/>
            <p:cNvSpPr>
              <a:spLocks noChangeShapeType="1"/>
            </p:cNvSpPr>
            <p:nvPr/>
          </p:nvSpPr>
          <p:spPr bwMode="auto">
            <a:xfrm>
              <a:off x="1565" y="2888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105"/>
            <p:cNvSpPr>
              <a:spLocks noChangeShapeType="1"/>
            </p:cNvSpPr>
            <p:nvPr/>
          </p:nvSpPr>
          <p:spPr bwMode="auto">
            <a:xfrm flipV="1">
              <a:off x="1565" y="3070"/>
              <a:ext cx="4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Text Box 106"/>
            <p:cNvSpPr txBox="1">
              <a:spLocks noChangeArrowheads="1"/>
            </p:cNvSpPr>
            <p:nvPr/>
          </p:nvSpPr>
          <p:spPr bwMode="auto">
            <a:xfrm>
              <a:off x="1519" y="3022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114</a:t>
              </a:r>
            </a:p>
          </p:txBody>
        </p:sp>
        <p:sp>
          <p:nvSpPr>
            <p:cNvPr id="5135" name="Text Box 107"/>
            <p:cNvSpPr txBox="1">
              <a:spLocks noChangeArrowheads="1"/>
            </p:cNvSpPr>
            <p:nvPr/>
          </p:nvSpPr>
          <p:spPr bwMode="auto">
            <a:xfrm>
              <a:off x="1111" y="3022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</a:t>
              </a:r>
            </a:p>
          </p:txBody>
        </p:sp>
        <p:sp>
          <p:nvSpPr>
            <p:cNvPr id="5136" name="Line 108"/>
            <p:cNvSpPr>
              <a:spLocks noChangeShapeType="1"/>
            </p:cNvSpPr>
            <p:nvPr/>
          </p:nvSpPr>
          <p:spPr bwMode="auto">
            <a:xfrm>
              <a:off x="1111" y="3251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Text Box 109"/>
            <p:cNvSpPr txBox="1">
              <a:spLocks noChangeArrowheads="1"/>
            </p:cNvSpPr>
            <p:nvPr/>
          </p:nvSpPr>
          <p:spPr bwMode="auto">
            <a:xfrm>
              <a:off x="1111" y="3206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05</a:t>
              </a:r>
            </a:p>
          </p:txBody>
        </p:sp>
        <p:sp>
          <p:nvSpPr>
            <p:cNvPr id="5138" name="Text Box 110"/>
            <p:cNvSpPr txBox="1">
              <a:spLocks noChangeArrowheads="1"/>
            </p:cNvSpPr>
            <p:nvPr/>
          </p:nvSpPr>
          <p:spPr bwMode="auto">
            <a:xfrm>
              <a:off x="1202" y="3385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</a:t>
              </a:r>
            </a:p>
          </p:txBody>
        </p:sp>
        <p:sp>
          <p:nvSpPr>
            <p:cNvPr id="5139" name="Line 111"/>
            <p:cNvSpPr>
              <a:spLocks noChangeShapeType="1"/>
            </p:cNvSpPr>
            <p:nvPr/>
          </p:nvSpPr>
          <p:spPr bwMode="auto">
            <a:xfrm>
              <a:off x="1111" y="3614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Text Box 112"/>
            <p:cNvSpPr txBox="1">
              <a:spLocks noChangeArrowheads="1"/>
            </p:cNvSpPr>
            <p:nvPr/>
          </p:nvSpPr>
          <p:spPr bwMode="auto">
            <a:xfrm>
              <a:off x="1202" y="3569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17</a:t>
              </a:r>
            </a:p>
          </p:txBody>
        </p:sp>
        <p:sp>
          <p:nvSpPr>
            <p:cNvPr id="5141" name="Text Box 113"/>
            <p:cNvSpPr txBox="1">
              <a:spLocks noChangeArrowheads="1"/>
            </p:cNvSpPr>
            <p:nvPr/>
          </p:nvSpPr>
          <p:spPr bwMode="auto">
            <a:xfrm>
              <a:off x="1202" y="3750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16</a:t>
              </a:r>
            </a:p>
          </p:txBody>
        </p:sp>
        <p:sp>
          <p:nvSpPr>
            <p:cNvPr id="5142" name="Line 114"/>
            <p:cNvSpPr>
              <a:spLocks noChangeShapeType="1"/>
            </p:cNvSpPr>
            <p:nvPr/>
          </p:nvSpPr>
          <p:spPr bwMode="auto">
            <a:xfrm>
              <a:off x="1156" y="3977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Text Box 115"/>
            <p:cNvSpPr txBox="1">
              <a:spLocks noChangeArrowheads="1"/>
            </p:cNvSpPr>
            <p:nvPr/>
          </p:nvSpPr>
          <p:spPr bwMode="auto">
            <a:xfrm>
              <a:off x="1292" y="3932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1</a:t>
              </a:r>
            </a:p>
          </p:txBody>
        </p:sp>
        <p:sp>
          <p:nvSpPr>
            <p:cNvPr id="5144" name="Text Box 116"/>
            <p:cNvSpPr txBox="1">
              <a:spLocks noChangeArrowheads="1"/>
            </p:cNvSpPr>
            <p:nvPr/>
          </p:nvSpPr>
          <p:spPr bwMode="auto">
            <a:xfrm>
              <a:off x="2790" y="2841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489</a:t>
              </a:r>
            </a:p>
          </p:txBody>
        </p:sp>
        <p:sp>
          <p:nvSpPr>
            <p:cNvPr id="5145" name="Text Box 117"/>
            <p:cNvSpPr txBox="1">
              <a:spLocks noChangeArrowheads="1"/>
            </p:cNvSpPr>
            <p:nvPr/>
          </p:nvSpPr>
          <p:spPr bwMode="auto">
            <a:xfrm>
              <a:off x="3268" y="2841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5146" name="Line 118"/>
            <p:cNvSpPr>
              <a:spLocks noChangeShapeType="1"/>
            </p:cNvSpPr>
            <p:nvPr/>
          </p:nvSpPr>
          <p:spPr bwMode="auto">
            <a:xfrm>
              <a:off x="3243" y="2885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119"/>
            <p:cNvSpPr>
              <a:spLocks noChangeShapeType="1"/>
            </p:cNvSpPr>
            <p:nvPr/>
          </p:nvSpPr>
          <p:spPr bwMode="auto">
            <a:xfrm flipV="1">
              <a:off x="3243" y="3067"/>
              <a:ext cx="4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Text Box 120"/>
            <p:cNvSpPr txBox="1">
              <a:spLocks noChangeArrowheads="1"/>
            </p:cNvSpPr>
            <p:nvPr/>
          </p:nvSpPr>
          <p:spPr bwMode="auto">
            <a:xfrm>
              <a:off x="3243" y="3019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97</a:t>
              </a:r>
            </a:p>
          </p:txBody>
        </p:sp>
        <p:sp>
          <p:nvSpPr>
            <p:cNvPr id="5149" name="Text Box 121"/>
            <p:cNvSpPr txBox="1">
              <a:spLocks noChangeArrowheads="1"/>
            </p:cNvSpPr>
            <p:nvPr/>
          </p:nvSpPr>
          <p:spPr bwMode="auto">
            <a:xfrm>
              <a:off x="2789" y="3019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45</a:t>
              </a:r>
            </a:p>
          </p:txBody>
        </p:sp>
        <p:sp>
          <p:nvSpPr>
            <p:cNvPr id="5150" name="Line 122"/>
            <p:cNvSpPr>
              <a:spLocks noChangeShapeType="1"/>
            </p:cNvSpPr>
            <p:nvPr/>
          </p:nvSpPr>
          <p:spPr bwMode="auto">
            <a:xfrm>
              <a:off x="2789" y="3248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Text Box 123"/>
            <p:cNvSpPr txBox="1">
              <a:spLocks noChangeArrowheads="1"/>
            </p:cNvSpPr>
            <p:nvPr/>
          </p:nvSpPr>
          <p:spPr bwMode="auto">
            <a:xfrm>
              <a:off x="2880" y="3203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39</a:t>
              </a:r>
            </a:p>
          </p:txBody>
        </p:sp>
        <p:sp>
          <p:nvSpPr>
            <p:cNvPr id="5152" name="Text Box 124"/>
            <p:cNvSpPr txBox="1">
              <a:spLocks noChangeArrowheads="1"/>
            </p:cNvSpPr>
            <p:nvPr/>
          </p:nvSpPr>
          <p:spPr bwMode="auto">
            <a:xfrm>
              <a:off x="2880" y="3385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35</a:t>
              </a:r>
            </a:p>
          </p:txBody>
        </p:sp>
        <p:sp>
          <p:nvSpPr>
            <p:cNvPr id="5153" name="Line 125"/>
            <p:cNvSpPr>
              <a:spLocks noChangeShapeType="1"/>
            </p:cNvSpPr>
            <p:nvPr/>
          </p:nvSpPr>
          <p:spPr bwMode="auto">
            <a:xfrm>
              <a:off x="2789" y="3611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Text Box 126"/>
            <p:cNvSpPr txBox="1">
              <a:spLocks noChangeArrowheads="1"/>
            </p:cNvSpPr>
            <p:nvPr/>
          </p:nvSpPr>
          <p:spPr bwMode="auto">
            <a:xfrm>
              <a:off x="2971" y="3566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</a:t>
              </a:r>
            </a:p>
          </p:txBody>
        </p:sp>
        <p:sp>
          <p:nvSpPr>
            <p:cNvPr id="5155" name="Text Box 130"/>
            <p:cNvSpPr txBox="1">
              <a:spLocks noChangeArrowheads="1"/>
            </p:cNvSpPr>
            <p:nvPr/>
          </p:nvSpPr>
          <p:spPr bwMode="auto">
            <a:xfrm>
              <a:off x="4332" y="2841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230</a:t>
              </a:r>
            </a:p>
          </p:txBody>
        </p:sp>
        <p:sp>
          <p:nvSpPr>
            <p:cNvPr id="5156" name="Text Box 131"/>
            <p:cNvSpPr txBox="1">
              <a:spLocks noChangeArrowheads="1"/>
            </p:cNvSpPr>
            <p:nvPr/>
          </p:nvSpPr>
          <p:spPr bwMode="auto">
            <a:xfrm>
              <a:off x="4810" y="2841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6</a:t>
              </a:r>
            </a:p>
          </p:txBody>
        </p:sp>
        <p:sp>
          <p:nvSpPr>
            <p:cNvPr id="5157" name="Line 132"/>
            <p:cNvSpPr>
              <a:spLocks noChangeShapeType="1"/>
            </p:cNvSpPr>
            <p:nvPr/>
          </p:nvSpPr>
          <p:spPr bwMode="auto">
            <a:xfrm>
              <a:off x="4785" y="2885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133"/>
            <p:cNvSpPr>
              <a:spLocks noChangeShapeType="1"/>
            </p:cNvSpPr>
            <p:nvPr/>
          </p:nvSpPr>
          <p:spPr bwMode="auto">
            <a:xfrm flipV="1">
              <a:off x="4785" y="3067"/>
              <a:ext cx="4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Text Box 134"/>
            <p:cNvSpPr txBox="1">
              <a:spLocks noChangeArrowheads="1"/>
            </p:cNvSpPr>
            <p:nvPr/>
          </p:nvSpPr>
          <p:spPr bwMode="auto">
            <a:xfrm>
              <a:off x="4785" y="3022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38</a:t>
              </a:r>
            </a:p>
          </p:txBody>
        </p:sp>
        <p:sp>
          <p:nvSpPr>
            <p:cNvPr id="5160" name="Text Box 135"/>
            <p:cNvSpPr txBox="1">
              <a:spLocks noChangeArrowheads="1"/>
            </p:cNvSpPr>
            <p:nvPr/>
          </p:nvSpPr>
          <p:spPr bwMode="auto">
            <a:xfrm>
              <a:off x="4331" y="3019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18</a:t>
              </a:r>
            </a:p>
          </p:txBody>
        </p:sp>
        <p:sp>
          <p:nvSpPr>
            <p:cNvPr id="5161" name="Line 136"/>
            <p:cNvSpPr>
              <a:spLocks noChangeShapeType="1"/>
            </p:cNvSpPr>
            <p:nvPr/>
          </p:nvSpPr>
          <p:spPr bwMode="auto">
            <a:xfrm>
              <a:off x="4331" y="3248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Text Box 137"/>
            <p:cNvSpPr txBox="1">
              <a:spLocks noChangeArrowheads="1"/>
            </p:cNvSpPr>
            <p:nvPr/>
          </p:nvSpPr>
          <p:spPr bwMode="auto">
            <a:xfrm>
              <a:off x="4422" y="3204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50</a:t>
              </a:r>
            </a:p>
          </p:txBody>
        </p:sp>
        <p:sp>
          <p:nvSpPr>
            <p:cNvPr id="5163" name="Text Box 138"/>
            <p:cNvSpPr txBox="1">
              <a:spLocks noChangeArrowheads="1"/>
            </p:cNvSpPr>
            <p:nvPr/>
          </p:nvSpPr>
          <p:spPr bwMode="auto">
            <a:xfrm>
              <a:off x="4422" y="3385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48</a:t>
              </a:r>
            </a:p>
          </p:txBody>
        </p:sp>
        <p:sp>
          <p:nvSpPr>
            <p:cNvPr id="5164" name="Line 139"/>
            <p:cNvSpPr>
              <a:spLocks noChangeShapeType="1"/>
            </p:cNvSpPr>
            <p:nvPr/>
          </p:nvSpPr>
          <p:spPr bwMode="auto">
            <a:xfrm>
              <a:off x="4331" y="3611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Text Box 140"/>
            <p:cNvSpPr txBox="1">
              <a:spLocks noChangeArrowheads="1"/>
            </p:cNvSpPr>
            <p:nvPr/>
          </p:nvSpPr>
          <p:spPr bwMode="auto">
            <a:xfrm>
              <a:off x="4513" y="3566"/>
              <a:ext cx="47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solidFill>
                    <a:srgbClr val="0000CC"/>
                  </a:solidFill>
                </a:rPr>
                <a:t>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59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53" grpId="0"/>
      <p:bldP spid="1598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350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1476375" y="1844675"/>
            <a:ext cx="74882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</a:rPr>
              <a:t>Có 234 học sinh xếp hàng, mỗi hàng có 9 học sinh. Hỏi có tất cả bao nhiêu hàng?</a:t>
            </a:r>
          </a:p>
        </p:txBody>
      </p:sp>
      <p:sp>
        <p:nvSpPr>
          <p:cNvPr id="160854" name="Text Box 86"/>
          <p:cNvSpPr txBox="1">
            <a:spLocks noChangeArrowheads="1"/>
          </p:cNvSpPr>
          <p:nvPr/>
        </p:nvSpPr>
        <p:spPr bwMode="auto">
          <a:xfrm>
            <a:off x="684213" y="2678113"/>
            <a:ext cx="1366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u="sng">
                <a:solidFill>
                  <a:srgbClr val="0000CC"/>
                </a:solidFill>
              </a:rPr>
              <a:t>Tóm tắt:</a:t>
            </a:r>
          </a:p>
        </p:txBody>
      </p:sp>
      <p:sp>
        <p:nvSpPr>
          <p:cNvPr id="160855" name="Text Box 87"/>
          <p:cNvSpPr txBox="1">
            <a:spLocks noChangeArrowheads="1"/>
          </p:cNvSpPr>
          <p:nvPr/>
        </p:nvSpPr>
        <p:spPr bwMode="auto">
          <a:xfrm>
            <a:off x="1042988" y="2997200"/>
            <a:ext cx="4392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solidFill>
                  <a:srgbClr val="0000CC"/>
                </a:solidFill>
              </a:rPr>
              <a:t>9 học sinh :    1 hàng</a:t>
            </a:r>
          </a:p>
        </p:txBody>
      </p:sp>
      <p:sp>
        <p:nvSpPr>
          <p:cNvPr id="160856" name="Text Box 88"/>
          <p:cNvSpPr txBox="1">
            <a:spLocks noChangeArrowheads="1"/>
          </p:cNvSpPr>
          <p:nvPr/>
        </p:nvSpPr>
        <p:spPr bwMode="auto">
          <a:xfrm>
            <a:off x="684213" y="3286125"/>
            <a:ext cx="4392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solidFill>
                  <a:srgbClr val="0000CC"/>
                </a:solidFill>
              </a:rPr>
              <a:t>234 học sinh : … hàng?</a:t>
            </a:r>
          </a:p>
        </p:txBody>
      </p:sp>
      <p:sp>
        <p:nvSpPr>
          <p:cNvPr id="160857" name="Text Box 89"/>
          <p:cNvSpPr txBox="1">
            <a:spLocks noChangeArrowheads="1"/>
          </p:cNvSpPr>
          <p:nvPr/>
        </p:nvSpPr>
        <p:spPr bwMode="auto">
          <a:xfrm>
            <a:off x="5580063" y="2636838"/>
            <a:ext cx="1366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u="sng">
                <a:solidFill>
                  <a:srgbClr val="0000CC"/>
                </a:solidFill>
              </a:rPr>
              <a:t>Bài giải</a:t>
            </a:r>
          </a:p>
        </p:txBody>
      </p:sp>
      <p:sp>
        <p:nvSpPr>
          <p:cNvPr id="160858" name="Text Box 90"/>
          <p:cNvSpPr txBox="1">
            <a:spLocks noChangeArrowheads="1"/>
          </p:cNvSpPr>
          <p:nvPr/>
        </p:nvSpPr>
        <p:spPr bwMode="auto">
          <a:xfrm>
            <a:off x="5076825" y="3001963"/>
            <a:ext cx="3455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solidFill>
                  <a:srgbClr val="0000CC"/>
                </a:solidFill>
              </a:rPr>
              <a:t>Có tất cả số hàng là:</a:t>
            </a:r>
          </a:p>
        </p:txBody>
      </p:sp>
      <p:sp>
        <p:nvSpPr>
          <p:cNvPr id="160859" name="Text Box 91"/>
          <p:cNvSpPr txBox="1">
            <a:spLocks noChangeArrowheads="1"/>
          </p:cNvSpPr>
          <p:nvPr/>
        </p:nvSpPr>
        <p:spPr bwMode="auto">
          <a:xfrm>
            <a:off x="5148263" y="3290888"/>
            <a:ext cx="34559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solidFill>
                  <a:srgbClr val="0000CC"/>
                </a:solidFill>
              </a:rPr>
              <a:t>234 : 9 = 26 (hàng)</a:t>
            </a:r>
          </a:p>
        </p:txBody>
      </p:sp>
      <p:sp>
        <p:nvSpPr>
          <p:cNvPr id="160860" name="Text Box 92"/>
          <p:cNvSpPr txBox="1">
            <a:spLocks noChangeArrowheads="1"/>
          </p:cNvSpPr>
          <p:nvPr/>
        </p:nvSpPr>
        <p:spPr bwMode="auto">
          <a:xfrm>
            <a:off x="6300788" y="3651250"/>
            <a:ext cx="21605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solidFill>
                  <a:srgbClr val="0000CC"/>
                </a:solidFill>
              </a:rPr>
              <a:t>Đáp số: 26 hàng</a:t>
            </a:r>
          </a:p>
        </p:txBody>
      </p:sp>
      <p:sp>
        <p:nvSpPr>
          <p:cNvPr id="160861" name="Text Box 93"/>
          <p:cNvSpPr txBox="1">
            <a:spLocks noChangeArrowheads="1"/>
          </p:cNvSpPr>
          <p:nvPr/>
        </p:nvSpPr>
        <p:spPr bwMode="auto">
          <a:xfrm>
            <a:off x="684213" y="4149725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u="sng">
                <a:solidFill>
                  <a:srgbClr val="FF0000"/>
                </a:solidFill>
              </a:rPr>
              <a:t>Bài 3:</a:t>
            </a:r>
            <a:r>
              <a:rPr lang="en-US" b="1">
                <a:solidFill>
                  <a:srgbClr val="0000CC"/>
                </a:solidFill>
              </a:rPr>
              <a:t> Viết (theo mẫu):</a:t>
            </a:r>
          </a:p>
        </p:txBody>
      </p:sp>
      <p:sp>
        <p:nvSpPr>
          <p:cNvPr id="160862" name="Line 94"/>
          <p:cNvSpPr>
            <a:spLocks noChangeShapeType="1"/>
          </p:cNvSpPr>
          <p:nvPr/>
        </p:nvSpPr>
        <p:spPr bwMode="auto">
          <a:xfrm>
            <a:off x="395288" y="4652963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863" name="Line 95"/>
          <p:cNvSpPr>
            <a:spLocks noChangeShapeType="1"/>
          </p:cNvSpPr>
          <p:nvPr/>
        </p:nvSpPr>
        <p:spPr bwMode="auto">
          <a:xfrm>
            <a:off x="395288" y="465296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864" name="Text Box 96"/>
          <p:cNvSpPr txBox="1">
            <a:spLocks noChangeArrowheads="1"/>
          </p:cNvSpPr>
          <p:nvPr/>
        </p:nvSpPr>
        <p:spPr bwMode="auto">
          <a:xfrm>
            <a:off x="396875" y="4706938"/>
            <a:ext cx="13668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Số </a:t>
            </a:r>
            <a:r>
              <a:rPr lang="vi-VN" sz="1600" b="1" i="1">
                <a:solidFill>
                  <a:srgbClr val="0000CC"/>
                </a:solidFill>
              </a:rPr>
              <a:t>đ</a:t>
            </a:r>
            <a:r>
              <a:rPr lang="en-US" sz="1600" b="1" i="1">
                <a:solidFill>
                  <a:srgbClr val="0000CC"/>
                </a:solidFill>
              </a:rPr>
              <a:t>ã cho</a:t>
            </a:r>
          </a:p>
        </p:txBody>
      </p:sp>
      <p:sp>
        <p:nvSpPr>
          <p:cNvPr id="160865" name="Text Box 97"/>
          <p:cNvSpPr txBox="1">
            <a:spLocks noChangeArrowheads="1"/>
          </p:cNvSpPr>
          <p:nvPr/>
        </p:nvSpPr>
        <p:spPr bwMode="auto">
          <a:xfrm>
            <a:off x="396875" y="5113338"/>
            <a:ext cx="13668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Giảm    lần</a:t>
            </a:r>
          </a:p>
        </p:txBody>
      </p:sp>
      <p:sp>
        <p:nvSpPr>
          <p:cNvPr id="160867" name="Line 99"/>
          <p:cNvSpPr>
            <a:spLocks noChangeShapeType="1"/>
          </p:cNvSpPr>
          <p:nvPr/>
        </p:nvSpPr>
        <p:spPr bwMode="auto">
          <a:xfrm>
            <a:off x="395288" y="5084763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868" name="Line 100"/>
          <p:cNvSpPr>
            <a:spLocks noChangeShapeType="1"/>
          </p:cNvSpPr>
          <p:nvPr/>
        </p:nvSpPr>
        <p:spPr bwMode="auto">
          <a:xfrm>
            <a:off x="395288" y="5516563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869" name="Line 101"/>
          <p:cNvSpPr>
            <a:spLocks noChangeShapeType="1"/>
          </p:cNvSpPr>
          <p:nvPr/>
        </p:nvSpPr>
        <p:spPr bwMode="auto">
          <a:xfrm>
            <a:off x="395288" y="5949950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870" name="Line 102"/>
          <p:cNvSpPr>
            <a:spLocks noChangeShapeType="1"/>
          </p:cNvSpPr>
          <p:nvPr/>
        </p:nvSpPr>
        <p:spPr bwMode="auto">
          <a:xfrm>
            <a:off x="1549400" y="465296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871" name="Line 103"/>
          <p:cNvSpPr>
            <a:spLocks noChangeShapeType="1"/>
          </p:cNvSpPr>
          <p:nvPr/>
        </p:nvSpPr>
        <p:spPr bwMode="auto">
          <a:xfrm>
            <a:off x="3132138" y="465296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872" name="Text Box 104"/>
          <p:cNvSpPr txBox="1">
            <a:spLocks noChangeArrowheads="1"/>
          </p:cNvSpPr>
          <p:nvPr/>
        </p:nvSpPr>
        <p:spPr bwMode="auto">
          <a:xfrm>
            <a:off x="2411413" y="5138738"/>
            <a:ext cx="14398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= 54m</a:t>
            </a:r>
          </a:p>
        </p:txBody>
      </p:sp>
      <p:sp>
        <p:nvSpPr>
          <p:cNvPr id="160874" name="Text Box 106"/>
          <p:cNvSpPr txBox="1">
            <a:spLocks noChangeArrowheads="1"/>
          </p:cNvSpPr>
          <p:nvPr/>
        </p:nvSpPr>
        <p:spPr bwMode="auto">
          <a:xfrm>
            <a:off x="1979613" y="4733925"/>
            <a:ext cx="12954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432m</a:t>
            </a:r>
          </a:p>
        </p:txBody>
      </p:sp>
      <p:sp>
        <p:nvSpPr>
          <p:cNvPr id="160875" name="Text Box 107"/>
          <p:cNvSpPr txBox="1">
            <a:spLocks noChangeArrowheads="1"/>
          </p:cNvSpPr>
          <p:nvPr/>
        </p:nvSpPr>
        <p:spPr bwMode="auto">
          <a:xfrm>
            <a:off x="3708400" y="4733925"/>
            <a:ext cx="12954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888kg</a:t>
            </a:r>
          </a:p>
        </p:txBody>
      </p:sp>
      <p:sp>
        <p:nvSpPr>
          <p:cNvPr id="160876" name="Text Box 108"/>
          <p:cNvSpPr txBox="1">
            <a:spLocks noChangeArrowheads="1"/>
          </p:cNvSpPr>
          <p:nvPr/>
        </p:nvSpPr>
        <p:spPr bwMode="auto">
          <a:xfrm>
            <a:off x="3094038" y="5146675"/>
            <a:ext cx="230346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888kg : 8 = 111kg</a:t>
            </a:r>
          </a:p>
        </p:txBody>
      </p:sp>
      <p:sp>
        <p:nvSpPr>
          <p:cNvPr id="160877" name="Text Box 109"/>
          <p:cNvSpPr txBox="1">
            <a:spLocks noChangeArrowheads="1"/>
          </p:cNvSpPr>
          <p:nvPr/>
        </p:nvSpPr>
        <p:spPr bwMode="auto">
          <a:xfrm>
            <a:off x="3098800" y="5570538"/>
            <a:ext cx="23034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888kg : 6 = 148kg</a:t>
            </a:r>
          </a:p>
        </p:txBody>
      </p:sp>
      <p:sp>
        <p:nvSpPr>
          <p:cNvPr id="160878" name="Line 110"/>
          <p:cNvSpPr>
            <a:spLocks noChangeShapeType="1"/>
          </p:cNvSpPr>
          <p:nvPr/>
        </p:nvSpPr>
        <p:spPr bwMode="auto">
          <a:xfrm>
            <a:off x="4859338" y="465296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879" name="Text Box 111"/>
          <p:cNvSpPr txBox="1">
            <a:spLocks noChangeArrowheads="1"/>
          </p:cNvSpPr>
          <p:nvPr/>
        </p:nvSpPr>
        <p:spPr bwMode="auto">
          <a:xfrm>
            <a:off x="5364163" y="4727575"/>
            <a:ext cx="12954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600giờ</a:t>
            </a:r>
          </a:p>
        </p:txBody>
      </p:sp>
      <p:sp>
        <p:nvSpPr>
          <p:cNvPr id="160880" name="Text Box 112"/>
          <p:cNvSpPr txBox="1">
            <a:spLocks noChangeArrowheads="1"/>
          </p:cNvSpPr>
          <p:nvPr/>
        </p:nvSpPr>
        <p:spPr bwMode="auto">
          <a:xfrm>
            <a:off x="4851400" y="5138738"/>
            <a:ext cx="23034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600giờ : 8 = 75giờ</a:t>
            </a:r>
          </a:p>
        </p:txBody>
      </p:sp>
      <p:sp>
        <p:nvSpPr>
          <p:cNvPr id="160881" name="Text Box 113"/>
          <p:cNvSpPr txBox="1">
            <a:spLocks noChangeArrowheads="1"/>
          </p:cNvSpPr>
          <p:nvPr/>
        </p:nvSpPr>
        <p:spPr bwMode="auto">
          <a:xfrm>
            <a:off x="4841875" y="5580063"/>
            <a:ext cx="23034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600giờ : 6 = 100giờ</a:t>
            </a:r>
          </a:p>
        </p:txBody>
      </p:sp>
      <p:sp>
        <p:nvSpPr>
          <p:cNvPr id="160882" name="Line 114"/>
          <p:cNvSpPr>
            <a:spLocks noChangeShapeType="1"/>
          </p:cNvSpPr>
          <p:nvPr/>
        </p:nvSpPr>
        <p:spPr bwMode="auto">
          <a:xfrm>
            <a:off x="6732588" y="465296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883" name="Text Box 115"/>
          <p:cNvSpPr txBox="1">
            <a:spLocks noChangeArrowheads="1"/>
          </p:cNvSpPr>
          <p:nvPr/>
        </p:nvSpPr>
        <p:spPr bwMode="auto">
          <a:xfrm>
            <a:off x="7308850" y="4733925"/>
            <a:ext cx="12954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312ngày</a:t>
            </a:r>
          </a:p>
        </p:txBody>
      </p:sp>
      <p:sp>
        <p:nvSpPr>
          <p:cNvPr id="160884" name="Text Box 116"/>
          <p:cNvSpPr txBox="1">
            <a:spLocks noChangeArrowheads="1"/>
          </p:cNvSpPr>
          <p:nvPr/>
        </p:nvSpPr>
        <p:spPr bwMode="auto">
          <a:xfrm>
            <a:off x="6732588" y="5146675"/>
            <a:ext cx="23034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312ngày : 8 = 39ngày</a:t>
            </a:r>
          </a:p>
        </p:txBody>
      </p:sp>
      <p:sp>
        <p:nvSpPr>
          <p:cNvPr id="160885" name="Text Box 117"/>
          <p:cNvSpPr txBox="1">
            <a:spLocks noChangeArrowheads="1"/>
          </p:cNvSpPr>
          <p:nvPr/>
        </p:nvSpPr>
        <p:spPr bwMode="auto">
          <a:xfrm>
            <a:off x="6732588" y="5580063"/>
            <a:ext cx="23034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312ngày : 6 = 52ngày</a:t>
            </a:r>
          </a:p>
        </p:txBody>
      </p:sp>
      <p:sp>
        <p:nvSpPr>
          <p:cNvPr id="160886" name="Line 118"/>
          <p:cNvSpPr>
            <a:spLocks noChangeShapeType="1"/>
          </p:cNvSpPr>
          <p:nvPr/>
        </p:nvSpPr>
        <p:spPr bwMode="auto">
          <a:xfrm>
            <a:off x="8820150" y="465296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887" name="Text Box 119"/>
          <p:cNvSpPr txBox="1">
            <a:spLocks noChangeArrowheads="1"/>
          </p:cNvSpPr>
          <p:nvPr/>
        </p:nvSpPr>
        <p:spPr bwMode="auto">
          <a:xfrm>
            <a:off x="952500" y="5122863"/>
            <a:ext cx="5032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160889" name="Text Box 121"/>
          <p:cNvSpPr txBox="1">
            <a:spLocks noChangeArrowheads="1"/>
          </p:cNvSpPr>
          <p:nvPr/>
        </p:nvSpPr>
        <p:spPr bwMode="auto">
          <a:xfrm>
            <a:off x="1979613" y="4733925"/>
            <a:ext cx="12954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432m</a:t>
            </a:r>
          </a:p>
        </p:txBody>
      </p:sp>
      <p:sp>
        <p:nvSpPr>
          <p:cNvPr id="160890" name="Text Box 122"/>
          <p:cNvSpPr txBox="1">
            <a:spLocks noChangeArrowheads="1"/>
          </p:cNvSpPr>
          <p:nvPr/>
        </p:nvSpPr>
        <p:spPr bwMode="auto">
          <a:xfrm>
            <a:off x="2070100" y="5110163"/>
            <a:ext cx="4318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160891" name="Text Box 123"/>
          <p:cNvSpPr txBox="1">
            <a:spLocks noChangeArrowheads="1"/>
          </p:cNvSpPr>
          <p:nvPr/>
        </p:nvSpPr>
        <p:spPr bwMode="auto">
          <a:xfrm>
            <a:off x="952500" y="5122863"/>
            <a:ext cx="5032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160896" name="Text Box 128"/>
          <p:cNvSpPr txBox="1">
            <a:spLocks noChangeArrowheads="1"/>
          </p:cNvSpPr>
          <p:nvPr/>
        </p:nvSpPr>
        <p:spPr bwMode="auto">
          <a:xfrm>
            <a:off x="396875" y="5545138"/>
            <a:ext cx="13668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Giảm    lần</a:t>
            </a:r>
          </a:p>
        </p:txBody>
      </p:sp>
      <p:sp>
        <p:nvSpPr>
          <p:cNvPr id="160897" name="Text Box 129"/>
          <p:cNvSpPr txBox="1">
            <a:spLocks noChangeArrowheads="1"/>
          </p:cNvSpPr>
          <p:nvPr/>
        </p:nvSpPr>
        <p:spPr bwMode="auto">
          <a:xfrm>
            <a:off x="2411413" y="5570538"/>
            <a:ext cx="14398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= 72m</a:t>
            </a:r>
          </a:p>
        </p:txBody>
      </p:sp>
      <p:sp>
        <p:nvSpPr>
          <p:cNvPr id="160898" name="Text Box 130"/>
          <p:cNvSpPr txBox="1">
            <a:spLocks noChangeArrowheads="1"/>
          </p:cNvSpPr>
          <p:nvPr/>
        </p:nvSpPr>
        <p:spPr bwMode="auto">
          <a:xfrm>
            <a:off x="954088" y="5554663"/>
            <a:ext cx="50323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160899" name="Text Box 131"/>
          <p:cNvSpPr txBox="1">
            <a:spLocks noChangeArrowheads="1"/>
          </p:cNvSpPr>
          <p:nvPr/>
        </p:nvSpPr>
        <p:spPr bwMode="auto">
          <a:xfrm>
            <a:off x="2070100" y="5541963"/>
            <a:ext cx="4318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160900" name="Text Box 132"/>
          <p:cNvSpPr txBox="1">
            <a:spLocks noChangeArrowheads="1"/>
          </p:cNvSpPr>
          <p:nvPr/>
        </p:nvSpPr>
        <p:spPr bwMode="auto">
          <a:xfrm>
            <a:off x="954088" y="5554663"/>
            <a:ext cx="50323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160901" name="Text Box 133"/>
          <p:cNvSpPr txBox="1">
            <a:spLocks noChangeArrowheads="1"/>
          </p:cNvSpPr>
          <p:nvPr/>
        </p:nvSpPr>
        <p:spPr bwMode="auto">
          <a:xfrm>
            <a:off x="1979613" y="4733925"/>
            <a:ext cx="12954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432m</a:t>
            </a:r>
          </a:p>
        </p:txBody>
      </p:sp>
      <p:sp>
        <p:nvSpPr>
          <p:cNvPr id="160902" name="Text Box 134"/>
          <p:cNvSpPr txBox="1">
            <a:spLocks noChangeArrowheads="1"/>
          </p:cNvSpPr>
          <p:nvPr/>
        </p:nvSpPr>
        <p:spPr bwMode="auto">
          <a:xfrm>
            <a:off x="2070100" y="5113338"/>
            <a:ext cx="4318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160903" name="Text Box 135"/>
          <p:cNvSpPr txBox="1">
            <a:spLocks noChangeArrowheads="1"/>
          </p:cNvSpPr>
          <p:nvPr/>
        </p:nvSpPr>
        <p:spPr bwMode="auto">
          <a:xfrm>
            <a:off x="2070100" y="5541963"/>
            <a:ext cx="4318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160904" name="Line 136"/>
          <p:cNvSpPr>
            <a:spLocks noChangeShapeType="1"/>
          </p:cNvSpPr>
          <p:nvPr/>
        </p:nvSpPr>
        <p:spPr bwMode="auto">
          <a:xfrm>
            <a:off x="3132138" y="465296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905" name="Text Box 137"/>
          <p:cNvSpPr txBox="1">
            <a:spLocks noChangeArrowheads="1"/>
          </p:cNvSpPr>
          <p:nvPr/>
        </p:nvSpPr>
        <p:spPr bwMode="auto">
          <a:xfrm>
            <a:off x="2411413" y="5133975"/>
            <a:ext cx="143986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= 54m</a:t>
            </a:r>
          </a:p>
        </p:txBody>
      </p:sp>
      <p:sp>
        <p:nvSpPr>
          <p:cNvPr id="160906" name="Text Box 138"/>
          <p:cNvSpPr txBox="1">
            <a:spLocks noChangeArrowheads="1"/>
          </p:cNvSpPr>
          <p:nvPr/>
        </p:nvSpPr>
        <p:spPr bwMode="auto">
          <a:xfrm>
            <a:off x="2411413" y="5570538"/>
            <a:ext cx="14398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= 72m</a:t>
            </a:r>
          </a:p>
        </p:txBody>
      </p:sp>
      <p:sp>
        <p:nvSpPr>
          <p:cNvPr id="160907" name="Text Box 139"/>
          <p:cNvSpPr txBox="1">
            <a:spLocks noChangeArrowheads="1"/>
          </p:cNvSpPr>
          <p:nvPr/>
        </p:nvSpPr>
        <p:spPr bwMode="auto">
          <a:xfrm>
            <a:off x="2268538" y="5589588"/>
            <a:ext cx="10080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160908" name="Text Box 140"/>
          <p:cNvSpPr txBox="1">
            <a:spLocks noChangeArrowheads="1"/>
          </p:cNvSpPr>
          <p:nvPr/>
        </p:nvSpPr>
        <p:spPr bwMode="auto">
          <a:xfrm>
            <a:off x="2239963" y="5140325"/>
            <a:ext cx="100806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160909" name="Text Box 141"/>
          <p:cNvSpPr txBox="1">
            <a:spLocks noChangeArrowheads="1"/>
          </p:cNvSpPr>
          <p:nvPr/>
        </p:nvSpPr>
        <p:spPr bwMode="auto">
          <a:xfrm>
            <a:off x="1533525" y="5116513"/>
            <a:ext cx="12954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432m</a:t>
            </a:r>
          </a:p>
        </p:txBody>
      </p:sp>
      <p:sp>
        <p:nvSpPr>
          <p:cNvPr id="160910" name="Text Box 142"/>
          <p:cNvSpPr txBox="1">
            <a:spLocks noChangeArrowheads="1"/>
          </p:cNvSpPr>
          <p:nvPr/>
        </p:nvSpPr>
        <p:spPr bwMode="auto">
          <a:xfrm>
            <a:off x="1501775" y="5548313"/>
            <a:ext cx="12954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solidFill>
                  <a:srgbClr val="0000CC"/>
                </a:solidFill>
              </a:rPr>
              <a:t>432m</a:t>
            </a:r>
          </a:p>
        </p:txBody>
      </p:sp>
      <p:sp>
        <p:nvSpPr>
          <p:cNvPr id="160912" name="Text Box 144"/>
          <p:cNvSpPr txBox="1">
            <a:spLocks noChangeArrowheads="1"/>
          </p:cNvSpPr>
          <p:nvPr/>
        </p:nvSpPr>
        <p:spPr bwMode="auto">
          <a:xfrm>
            <a:off x="684213" y="1844675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FF0000"/>
                </a:solidFill>
              </a:rPr>
              <a:t>Bài 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6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16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16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160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60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60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160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60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160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1000"/>
                                        <p:tgtEl>
                                          <p:spTgt spid="160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1000"/>
                                        <p:tgtEl>
                                          <p:spTgt spid="160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1000"/>
                                        <p:tgtEl>
                                          <p:spTgt spid="160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1000"/>
                                        <p:tgtEl>
                                          <p:spTgt spid="160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1000"/>
                                        <p:tgtEl>
                                          <p:spTgt spid="160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1000"/>
                                        <p:tgtEl>
                                          <p:spTgt spid="16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1000"/>
                                        <p:tgtEl>
                                          <p:spTgt spid="16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1000"/>
                                        <p:tgtEl>
                                          <p:spTgt spid="16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1000"/>
                                        <p:tgtEl>
                                          <p:spTgt spid="16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1000"/>
                                        <p:tgtEl>
                                          <p:spTgt spid="160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1000"/>
                                        <p:tgtEl>
                                          <p:spTgt spid="160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1000"/>
                                        <p:tgtEl>
                                          <p:spTgt spid="16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1000"/>
                                        <p:tgtEl>
                                          <p:spTgt spid="160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1000"/>
                                        <p:tgtEl>
                                          <p:spTgt spid="160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1000"/>
                                        <p:tgtEl>
                                          <p:spTgt spid="160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1000"/>
                                        <p:tgtEl>
                                          <p:spTgt spid="160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1000"/>
                                        <p:tgtEl>
                                          <p:spTgt spid="16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1000"/>
                                        <p:tgtEl>
                                          <p:spTgt spid="160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1000"/>
                                        <p:tgtEl>
                                          <p:spTgt spid="16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1000"/>
                                        <p:tgtEl>
                                          <p:spTgt spid="16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1000"/>
                                        <p:tgtEl>
                                          <p:spTgt spid="16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1000"/>
                                        <p:tgtEl>
                                          <p:spTgt spid="16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1000"/>
                                        <p:tgtEl>
                                          <p:spTgt spid="16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1000"/>
                                        <p:tgtEl>
                                          <p:spTgt spid="160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1000"/>
                                        <p:tgtEl>
                                          <p:spTgt spid="16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1000"/>
                                        <p:tgtEl>
                                          <p:spTgt spid="16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1000"/>
                                        <p:tgtEl>
                                          <p:spTgt spid="16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1000"/>
                                        <p:tgtEl>
                                          <p:spTgt spid="16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1000"/>
                                        <p:tgtEl>
                                          <p:spTgt spid="16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1000"/>
                                        <p:tgtEl>
                                          <p:spTgt spid="16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1000"/>
                                        <p:tgtEl>
                                          <p:spTgt spid="16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1000"/>
                                        <p:tgtEl>
                                          <p:spTgt spid="16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160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1608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1609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160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3 0.0088 C -0.01719 -0.06875 -0.03924 -0.14606 -0.04861 -0.13866 C -0.05799 -0.13032 -0.05677 0.01134 -0.05243 0.05741 " pathEditMode="relative" rAng="0" ptsTypes="aaA">
                                      <p:cBhvr>
                                        <p:cTn id="157" dur="1000" fill="hold"/>
                                        <p:tgtEl>
                                          <p:spTgt spid="1609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9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1608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500" fill="hold"/>
                                        <p:tgtEl>
                                          <p:spTgt spid="160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3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1609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160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160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160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1608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500" fill="hold"/>
                                        <p:tgtEl>
                                          <p:spTgt spid="1608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160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07 0.00139 L 0.14097 0.00139 " pathEditMode="relative" rAng="0" ptsTypes="AA">
                                      <p:cBhvr>
                                        <p:cTn id="183" dur="1000" fill="hold"/>
                                        <p:tgtEl>
                                          <p:spTgt spid="1608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5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1608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7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8" dur="500" fill="hold"/>
                                        <p:tgtEl>
                                          <p:spTgt spid="1608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160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160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160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mph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60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1608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160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7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0.00139 C -0.00191 -0.01018 -0.00261 -0.02153 -0.0125 -0.03194 C -0.0224 -0.04236 -0.054 -0.08611 -0.06042 -0.06111 C -0.06684 -0.03611 -0.05278 0.08727 -0.05105 0.11806 " pathEditMode="relative" rAng="0" ptsTypes="aaaA">
                                      <p:cBhvr>
                                        <p:cTn id="208" dur="1000" fill="hold"/>
                                        <p:tgtEl>
                                          <p:spTgt spid="1608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0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160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2" presetID="3" presetClass="emph" presetSubtype="2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500" fill="hold"/>
                                        <p:tgtEl>
                                          <p:spTgt spid="1608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16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16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1000" fill="hold"/>
                                        <p:tgtEl>
                                          <p:spTgt spid="16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3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500" fill="hold"/>
                                        <p:tgtEl>
                                          <p:spTgt spid="1609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1608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16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07 0.00139 L 0.14097 0.00139 " pathEditMode="relative" rAng="0" ptsTypes="AA">
                                      <p:cBhvr>
                                        <p:cTn id="232" dur="1000" fill="hold"/>
                                        <p:tgtEl>
                                          <p:spTgt spid="1608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4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1609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6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7" dur="500" fill="hold"/>
                                        <p:tgtEl>
                                          <p:spTgt spid="1608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160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1000" fill="hold"/>
                                        <p:tgtEl>
                                          <p:spTgt spid="160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1000" fill="hold"/>
                                        <p:tgtEl>
                                          <p:spTgt spid="16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1000" fill="hold"/>
                                        <p:tgtEl>
                                          <p:spTgt spid="160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1000" fill="hold"/>
                                        <p:tgtEl>
                                          <p:spTgt spid="160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1000" fill="hold"/>
                                        <p:tgtEl>
                                          <p:spTgt spid="160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1000" fill="hold"/>
                                        <p:tgtEl>
                                          <p:spTgt spid="160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1000" fill="hold"/>
                                        <p:tgtEl>
                                          <p:spTgt spid="160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1000" fill="hold"/>
                                        <p:tgtEl>
                                          <p:spTgt spid="160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1000" fill="hold"/>
                                        <p:tgtEl>
                                          <p:spTgt spid="160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1000" fill="hold"/>
                                        <p:tgtEl>
                                          <p:spTgt spid="160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1000" fill="hold"/>
                                        <p:tgtEl>
                                          <p:spTgt spid="160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1000" fill="hold"/>
                                        <p:tgtEl>
                                          <p:spTgt spid="160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1000" fill="hold"/>
                                        <p:tgtEl>
                                          <p:spTgt spid="160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1000" fill="hold"/>
                                        <p:tgtEl>
                                          <p:spTgt spid="160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1000"/>
                                        <p:tgtEl>
                                          <p:spTgt spid="16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4" grpId="0"/>
      <p:bldP spid="160854" grpId="0"/>
      <p:bldP spid="160855" grpId="0"/>
      <p:bldP spid="160856" grpId="0"/>
      <p:bldP spid="160857" grpId="0"/>
      <p:bldP spid="160858" grpId="0"/>
      <p:bldP spid="160859" grpId="0"/>
      <p:bldP spid="160860" grpId="0"/>
      <p:bldP spid="160861" grpId="0"/>
      <p:bldP spid="160862" grpId="0" animBg="1"/>
      <p:bldP spid="160863" grpId="0" animBg="1"/>
      <p:bldP spid="160864" grpId="0"/>
      <p:bldP spid="160865" grpId="0"/>
      <p:bldP spid="160867" grpId="0" animBg="1"/>
      <p:bldP spid="160868" grpId="0" animBg="1"/>
      <p:bldP spid="160869" grpId="0" animBg="1"/>
      <p:bldP spid="160870" grpId="0" animBg="1"/>
      <p:bldP spid="160871" grpId="0" animBg="1"/>
      <p:bldP spid="160872" grpId="0"/>
      <p:bldP spid="160874" grpId="0"/>
      <p:bldP spid="160874" grpId="1"/>
      <p:bldP spid="160874" grpId="2"/>
      <p:bldP spid="160874" grpId="3"/>
      <p:bldP spid="160874" grpId="4"/>
      <p:bldP spid="160875" grpId="0"/>
      <p:bldP spid="160876" grpId="0"/>
      <p:bldP spid="160877" grpId="0"/>
      <p:bldP spid="160878" grpId="0" animBg="1"/>
      <p:bldP spid="160879" grpId="0"/>
      <p:bldP spid="160880" grpId="0"/>
      <p:bldP spid="160881" grpId="0"/>
      <p:bldP spid="160882" grpId="0" animBg="1"/>
      <p:bldP spid="160883" grpId="0"/>
      <p:bldP spid="160884" grpId="0"/>
      <p:bldP spid="160885" grpId="0"/>
      <p:bldP spid="160886" grpId="0" animBg="1"/>
      <p:bldP spid="160887" grpId="0"/>
      <p:bldP spid="160887" grpId="1"/>
      <p:bldP spid="160887" grpId="2"/>
      <p:bldP spid="160887" grpId="3"/>
      <p:bldP spid="160889" grpId="0"/>
      <p:bldP spid="160889" grpId="1"/>
      <p:bldP spid="160889" grpId="2"/>
      <p:bldP spid="160889" grpId="3"/>
      <p:bldP spid="160889" grpId="4"/>
      <p:bldP spid="160889" grpId="5"/>
      <p:bldP spid="160890" grpId="0"/>
      <p:bldP spid="160891" grpId="0"/>
      <p:bldP spid="160891" grpId="1"/>
      <p:bldP spid="160891" grpId="2"/>
      <p:bldP spid="160896" grpId="0"/>
      <p:bldP spid="160898" grpId="0"/>
      <p:bldP spid="160898" grpId="1"/>
      <p:bldP spid="160898" grpId="2"/>
      <p:bldP spid="160898" grpId="3"/>
      <p:bldP spid="160899" grpId="0"/>
      <p:bldP spid="160900" grpId="0"/>
      <p:bldP spid="160900" grpId="1"/>
      <p:bldP spid="160900" grpId="2"/>
      <p:bldP spid="160901" grpId="0"/>
      <p:bldP spid="160901" grpId="1"/>
      <p:bldP spid="160901" grpId="2"/>
      <p:bldP spid="160901" grpId="3"/>
      <p:bldP spid="160902" grpId="0"/>
      <p:bldP spid="160902" grpId="1"/>
      <p:bldP spid="160903" grpId="0"/>
      <p:bldP spid="160903" grpId="1"/>
      <p:bldP spid="160904" grpId="0" animBg="1"/>
      <p:bldP spid="160905" grpId="0"/>
      <p:bldP spid="160905" grpId="1"/>
      <p:bldP spid="160906" grpId="0"/>
      <p:bldP spid="160906" grpId="1"/>
      <p:bldP spid="160907" grpId="0"/>
      <p:bldP spid="160907" grpId="1"/>
      <p:bldP spid="160908" grpId="0"/>
      <p:bldP spid="160908" grpId="1"/>
      <p:bldP spid="160909" grpId="0"/>
      <p:bldP spid="160909" grpId="1"/>
      <p:bldP spid="160910" grpId="0"/>
      <p:bldP spid="160910" grpId="1"/>
      <p:bldP spid="1609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8" name="Text Box 8"/>
          <p:cNvSpPr txBox="1">
            <a:spLocks noChangeArrowheads="1"/>
          </p:cNvSpPr>
          <p:nvPr/>
        </p:nvSpPr>
        <p:spPr bwMode="auto">
          <a:xfrm>
            <a:off x="1441450" y="1773238"/>
            <a:ext cx="7343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</a:rPr>
              <a:t>Khi chia số có ba chữ số cho số có một chữ số ta làm thế nào?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1495425"/>
            <a:ext cx="1223963" cy="1511300"/>
            <a:chOff x="113" y="3249"/>
            <a:chExt cx="771" cy="952"/>
          </a:xfrm>
        </p:grpSpPr>
        <p:sp>
          <p:nvSpPr>
            <p:cNvPr id="7176" name="AutoShape 10"/>
            <p:cNvSpPr>
              <a:spLocks noChangeArrowheads="1"/>
            </p:cNvSpPr>
            <p:nvPr/>
          </p:nvSpPr>
          <p:spPr bwMode="auto">
            <a:xfrm>
              <a:off x="113" y="3249"/>
              <a:ext cx="771" cy="952"/>
            </a:xfrm>
            <a:prstGeom prst="irregularSeal1">
              <a:avLst/>
            </a:prstGeom>
            <a:solidFill>
              <a:srgbClr val="FFFF99"/>
            </a:solidFill>
            <a:ln w="9525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Text Box 11"/>
            <p:cNvSpPr txBox="1">
              <a:spLocks noChangeArrowheads="1"/>
            </p:cNvSpPr>
            <p:nvPr/>
          </p:nvSpPr>
          <p:spPr bwMode="auto">
            <a:xfrm>
              <a:off x="332" y="3412"/>
              <a:ext cx="337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 b="1">
                  <a:solidFill>
                    <a:srgbClr val="FF0000"/>
                  </a:solidFill>
                </a:rPr>
                <a:t>?</a:t>
              </a:r>
            </a:p>
          </p:txBody>
        </p:sp>
      </p:grpSp>
      <p:sp>
        <p:nvSpPr>
          <p:cNvPr id="163852" name="Text Box 12"/>
          <p:cNvSpPr txBox="1">
            <a:spLocks noChangeArrowheads="1"/>
          </p:cNvSpPr>
          <p:nvPr/>
        </p:nvSpPr>
        <p:spPr bwMode="auto">
          <a:xfrm>
            <a:off x="827088" y="1844675"/>
            <a:ext cx="7993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Khi chia số có ba chữ số cho số có một chữ số ta:</a:t>
            </a:r>
          </a:p>
        </p:txBody>
      </p:sp>
      <p:sp>
        <p:nvSpPr>
          <p:cNvPr id="163853" name="Text Box 13"/>
          <p:cNvSpPr txBox="1">
            <a:spLocks noChangeArrowheads="1"/>
          </p:cNvSpPr>
          <p:nvPr/>
        </p:nvSpPr>
        <p:spPr bwMode="auto">
          <a:xfrm>
            <a:off x="1114425" y="2347913"/>
            <a:ext cx="78501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en-US" sz="2400" b="1" i="1">
                <a:solidFill>
                  <a:srgbClr val="0000CC"/>
                </a:solidFill>
              </a:rPr>
              <a:t> Đặt tính.</a:t>
            </a:r>
          </a:p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en-US" sz="2400" b="1" i="1">
                <a:solidFill>
                  <a:srgbClr val="0000CC"/>
                </a:solidFill>
              </a:rPr>
              <a:t> Chia từ trái sang phải bắt </a:t>
            </a:r>
            <a:r>
              <a:rPr lang="vi-VN" sz="2400" b="1" i="1">
                <a:solidFill>
                  <a:srgbClr val="0000CC"/>
                </a:solidFill>
              </a:rPr>
              <a:t>đ</a:t>
            </a:r>
            <a:r>
              <a:rPr lang="en-US" sz="2400" b="1" i="1">
                <a:solidFill>
                  <a:srgbClr val="0000CC"/>
                </a:solidFill>
              </a:rPr>
              <a:t>ầu từ hàng tr</a:t>
            </a:r>
            <a:r>
              <a:rPr lang="vi-VN" sz="2400" b="1" i="1">
                <a:solidFill>
                  <a:srgbClr val="0000CC"/>
                </a:solidFill>
              </a:rPr>
              <a:t>ă</a:t>
            </a:r>
            <a:r>
              <a:rPr lang="en-US" sz="2400" b="1" i="1">
                <a:solidFill>
                  <a:srgbClr val="0000CC"/>
                </a:solidFill>
              </a:rPr>
              <a:t>m của số bị chia.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20" dur="2000"/>
                                        <p:tgtEl>
                                          <p:spTgt spid="163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48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638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638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638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8" grpId="0"/>
      <p:bldP spid="163848" grpId="1"/>
      <p:bldP spid="163852" grpId="0"/>
      <p:bldP spid="1638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71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143000" y="2819400"/>
            <a:ext cx="2057400" cy="2362200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/>
            <a:endParaRPr lang="en-US" sz="2800"/>
          </a:p>
        </p:txBody>
      </p:sp>
      <p:sp>
        <p:nvSpPr>
          <p:cNvPr id="164872" name="AutoShape 8"/>
          <p:cNvSpPr>
            <a:spLocks noChangeArrowheads="1"/>
          </p:cNvSpPr>
          <p:nvPr/>
        </p:nvSpPr>
        <p:spPr bwMode="auto">
          <a:xfrm>
            <a:off x="3581400" y="2362200"/>
            <a:ext cx="4800600" cy="3276600"/>
          </a:xfrm>
          <a:prstGeom prst="plaque">
            <a:avLst>
              <a:gd name="adj" fmla="val 16667"/>
            </a:avLst>
          </a:prstGeom>
          <a:solidFill>
            <a:schemeClr val="accent1">
              <a:alpha val="98038"/>
            </a:schemeClr>
          </a:solidFill>
          <a:ln w="76200" cmpd="tri" algn="ctr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bg1"/>
              </a:buClr>
              <a:buFont typeface="Wingdings" pitchFamily="2" charset="2"/>
              <a:buNone/>
            </a:pPr>
            <a:r>
              <a:rPr lang="en-US" sz="2400" dirty="0" err="1">
                <a:solidFill>
                  <a:srgbClr val="FF0000"/>
                </a:solidFill>
              </a:rPr>
              <a:t>Dặn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dò</a:t>
            </a:r>
            <a:endParaRPr lang="en-US" sz="2400" dirty="0">
              <a:solidFill>
                <a:srgbClr val="FF0000"/>
              </a:solidFill>
            </a:endParaRPr>
          </a:p>
          <a:p>
            <a:pPr marL="342900" indent="-342900" algn="ctr">
              <a:spcBef>
                <a:spcPct val="20000"/>
              </a:spcBef>
              <a:buClr>
                <a:schemeClr val="bg1"/>
              </a:buClr>
            </a:pPr>
            <a:r>
              <a:rPr lang="en-US" sz="2000" b="1" smtClean="0">
                <a:solidFill>
                  <a:srgbClr val="0000FF"/>
                </a:solidFill>
              </a:rPr>
              <a:t>- </a:t>
            </a:r>
            <a:r>
              <a:rPr lang="en-US" sz="2000" b="1" dirty="0" err="1">
                <a:solidFill>
                  <a:srgbClr val="0000FF"/>
                </a:solidFill>
              </a:rPr>
              <a:t>Xem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tr</a:t>
            </a:r>
            <a:r>
              <a:rPr lang="vi-VN" sz="2000" b="1" dirty="0">
                <a:solidFill>
                  <a:srgbClr val="0000FF"/>
                </a:solidFill>
              </a:rPr>
              <a:t>ư</a:t>
            </a:r>
            <a:r>
              <a:rPr lang="en-US" sz="2000" b="1" dirty="0" err="1">
                <a:solidFill>
                  <a:srgbClr val="0000FF"/>
                </a:solidFill>
              </a:rPr>
              <a:t>ớc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bài</a:t>
            </a:r>
            <a:r>
              <a:rPr lang="en-US" sz="2000" b="1" dirty="0">
                <a:solidFill>
                  <a:srgbClr val="0000FF"/>
                </a:solidFill>
              </a:rPr>
              <a:t>: </a:t>
            </a:r>
            <a:r>
              <a:rPr lang="en-US" sz="2000" b="1" dirty="0" err="1">
                <a:solidFill>
                  <a:srgbClr val="0000FF"/>
                </a:solidFill>
              </a:rPr>
              <a:t>Chia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số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có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ba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chữ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số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</a:p>
          <a:p>
            <a:pPr marL="342900" indent="-342900" algn="ctr">
              <a:spcBef>
                <a:spcPct val="20000"/>
              </a:spcBef>
              <a:buClr>
                <a:schemeClr val="bg1"/>
              </a:buClr>
            </a:pPr>
            <a:r>
              <a:rPr lang="en-US" sz="2000" b="1" dirty="0" err="1">
                <a:solidFill>
                  <a:srgbClr val="0000FF"/>
                </a:solidFill>
              </a:rPr>
              <a:t>cho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số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có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một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chữ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số</a:t>
            </a:r>
            <a:r>
              <a:rPr lang="en-US" sz="2000" b="1" dirty="0">
                <a:solidFill>
                  <a:srgbClr val="0000FF"/>
                </a:solidFill>
              </a:rPr>
              <a:t>. ( </a:t>
            </a:r>
            <a:r>
              <a:rPr lang="en-US" sz="2000" b="1" dirty="0" err="1">
                <a:solidFill>
                  <a:srgbClr val="0000FF"/>
                </a:solidFill>
              </a:rPr>
              <a:t>tiếp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theo</a:t>
            </a:r>
            <a:r>
              <a:rPr lang="en-US" sz="2000" b="1" dirty="0">
                <a:solidFill>
                  <a:srgbClr val="0000FF"/>
                </a:solidFill>
              </a:rPr>
              <a:t>)</a:t>
            </a:r>
          </a:p>
          <a:p>
            <a:pPr marL="342900" indent="-342900" algn="ctr">
              <a:spcBef>
                <a:spcPct val="20000"/>
              </a:spcBef>
              <a:buClr>
                <a:schemeClr val="bg1"/>
              </a:buClr>
              <a:buFontTx/>
              <a:buChar char="-"/>
            </a:pPr>
            <a:endParaRPr lang="en-US" sz="2000" b="1" dirty="0">
              <a:solidFill>
                <a:srgbClr val="0000FF"/>
              </a:solidFill>
              <a:latin typeface=".Vn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6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1" grpId="0" animBg="1"/>
      <p:bldP spid="16487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2400</TotalTime>
  <Words>565</Words>
  <Application>Microsoft Office PowerPoint</Application>
  <PresentationFormat>On-screen Show (4:3)</PresentationFormat>
  <Paragraphs>168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Thien Minh Co.,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MrThang</cp:lastModifiedBy>
  <cp:revision>284</cp:revision>
  <dcterms:created xsi:type="dcterms:W3CDTF">2008-03-12T06:18:53Z</dcterms:created>
  <dcterms:modified xsi:type="dcterms:W3CDTF">2019-11-29T09:53:14Z</dcterms:modified>
</cp:coreProperties>
</file>